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media/image4.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4" r:id="rId4"/>
  </p:sldMasterIdLst>
  <p:notesMasterIdLst>
    <p:notesMasterId r:id="rId44"/>
  </p:notesMasterIdLst>
  <p:sldIdLst>
    <p:sldId id="275" r:id="rId5"/>
    <p:sldId id="1823" r:id="rId6"/>
    <p:sldId id="274" r:id="rId7"/>
    <p:sldId id="1851" r:id="rId8"/>
    <p:sldId id="1845" r:id="rId9"/>
    <p:sldId id="1842" r:id="rId10"/>
    <p:sldId id="1846" r:id="rId11"/>
    <p:sldId id="1873" r:id="rId12"/>
    <p:sldId id="1882" r:id="rId13"/>
    <p:sldId id="1883" r:id="rId14"/>
    <p:sldId id="1884" r:id="rId15"/>
    <p:sldId id="1885" r:id="rId16"/>
    <p:sldId id="1860" r:id="rId17"/>
    <p:sldId id="1856" r:id="rId18"/>
    <p:sldId id="1886" r:id="rId19"/>
    <p:sldId id="1876" r:id="rId20"/>
    <p:sldId id="1555" r:id="rId21"/>
    <p:sldId id="1839" r:id="rId22"/>
    <p:sldId id="1874" r:id="rId23"/>
    <p:sldId id="1825" r:id="rId24"/>
    <p:sldId id="1826" r:id="rId25"/>
    <p:sldId id="1828" r:id="rId26"/>
    <p:sldId id="1833" r:id="rId27"/>
    <p:sldId id="1838" r:id="rId28"/>
    <p:sldId id="1834" r:id="rId29"/>
    <p:sldId id="1835" r:id="rId30"/>
    <p:sldId id="1829" r:id="rId31"/>
    <p:sldId id="1836" r:id="rId32"/>
    <p:sldId id="1837" r:id="rId33"/>
    <p:sldId id="1875" r:id="rId34"/>
    <p:sldId id="1855" r:id="rId35"/>
    <p:sldId id="1840" r:id="rId36"/>
    <p:sldId id="1841" r:id="rId37"/>
    <p:sldId id="1859" r:id="rId38"/>
    <p:sldId id="1861" r:id="rId39"/>
    <p:sldId id="1864" r:id="rId40"/>
    <p:sldId id="1865" r:id="rId41"/>
    <p:sldId id="1887" r:id="rId42"/>
    <p:sldId id="28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60"/>
  </p:normalViewPr>
  <p:slideViewPr>
    <p:cSldViewPr snapToGrid="0">
      <p:cViewPr varScale="1">
        <p:scale>
          <a:sx n="75" d="100"/>
          <a:sy n="75" d="100"/>
        </p:scale>
        <p:origin x="127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4A0F4-29E3-429C-9ED4-0D2D63B37D49}"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F870A-6A77-450D-8B54-678AAED614DB}" type="slidenum">
              <a:rPr lang="en-US" smtClean="0"/>
              <a:t>‹#›</a:t>
            </a:fld>
            <a:endParaRPr lang="en-US"/>
          </a:p>
        </p:txBody>
      </p:sp>
    </p:spTree>
    <p:extLst>
      <p:ext uri="{BB962C8B-B14F-4D97-AF65-F5344CB8AC3E}">
        <p14:creationId xmlns:p14="http://schemas.microsoft.com/office/powerpoint/2010/main" val="1585805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800" y="811213"/>
            <a:ext cx="7213600" cy="405923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FFFD32D-77BB-45BD-B021-5734295D566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9517D6F-4D05-A963-F862-C67D402BDBA4}"/>
              </a:ext>
            </a:extLst>
          </p:cNvPr>
          <p:cNvSpPr>
            <a:spLocks noGrp="1"/>
          </p:cNvSpPr>
          <p:nvPr>
            <p:ph type="ftr" sz="quarter" idx="4"/>
          </p:nvPr>
        </p:nvSpPr>
        <p:spPr>
          <a:xfrm>
            <a:off x="0" y="9448185"/>
            <a:ext cx="2971800" cy="49909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P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34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F870A-6A77-450D-8B54-678AAED614DB}" type="slidenum">
              <a:rPr lang="en-US" smtClean="0"/>
              <a:t>14</a:t>
            </a:fld>
            <a:endParaRPr lang="en-US"/>
          </a:p>
        </p:txBody>
      </p:sp>
    </p:spTree>
    <p:extLst>
      <p:ext uri="{BB962C8B-B14F-4D97-AF65-F5344CB8AC3E}">
        <p14:creationId xmlns:p14="http://schemas.microsoft.com/office/powerpoint/2010/main" val="393975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1089-1282-60C1-24FD-4CC9B83A3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6D2159-7047-2B1A-5672-C398F2EE18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7ECF3C-91A2-0FB8-76F8-0D023948B7D5}"/>
              </a:ext>
            </a:extLst>
          </p:cNvPr>
          <p:cNvSpPr>
            <a:spLocks noGrp="1"/>
          </p:cNvSpPr>
          <p:nvPr>
            <p:ph type="dt" sz="half" idx="10"/>
          </p:nvPr>
        </p:nvSpPr>
        <p:spPr/>
        <p:txBody>
          <a:bodyPr/>
          <a:lstStyle/>
          <a:p>
            <a:fld id="{411799A3-2526-4BE2-9304-8133D08DBCD6}" type="datetime1">
              <a:rPr lang="en-US" smtClean="0"/>
              <a:t>4/30/2024</a:t>
            </a:fld>
            <a:endParaRPr lang="en-US"/>
          </a:p>
        </p:txBody>
      </p:sp>
      <p:sp>
        <p:nvSpPr>
          <p:cNvPr id="5" name="Footer Placeholder 4">
            <a:extLst>
              <a:ext uri="{FF2B5EF4-FFF2-40B4-BE49-F238E27FC236}">
                <a16:creationId xmlns:a16="http://schemas.microsoft.com/office/drawing/2014/main" id="{F28A71E0-BDCB-DFEE-BE9D-F87011764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9183B-5EC0-65DA-0EEA-AD010D636835}"/>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206698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694A-38BF-A931-A04A-4E42F9C257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9070A-C9AF-E245-F48D-D2FAE29C9A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8D156-DEA3-9D7C-8024-B4B49C778725}"/>
              </a:ext>
            </a:extLst>
          </p:cNvPr>
          <p:cNvSpPr>
            <a:spLocks noGrp="1"/>
          </p:cNvSpPr>
          <p:nvPr>
            <p:ph type="dt" sz="half" idx="10"/>
          </p:nvPr>
        </p:nvSpPr>
        <p:spPr/>
        <p:txBody>
          <a:bodyPr/>
          <a:lstStyle/>
          <a:p>
            <a:fld id="{845175D8-0789-447B-917C-34380F5C4B56}" type="datetime1">
              <a:rPr lang="en-US" smtClean="0"/>
              <a:t>4/30/2024</a:t>
            </a:fld>
            <a:endParaRPr lang="en-US"/>
          </a:p>
        </p:txBody>
      </p:sp>
      <p:sp>
        <p:nvSpPr>
          <p:cNvPr id="5" name="Footer Placeholder 4">
            <a:extLst>
              <a:ext uri="{FF2B5EF4-FFF2-40B4-BE49-F238E27FC236}">
                <a16:creationId xmlns:a16="http://schemas.microsoft.com/office/drawing/2014/main" id="{C156AE77-E409-8D09-ABAC-7103B98A1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8E89F-9D14-0954-673E-E4A1DFDD6389}"/>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4111114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BB79C-37EE-060E-9D65-3F50F9EDBD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C0D829-172B-A248-AFCF-D35EC141D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BE462-6BDB-BA04-BC08-7866A9A5CF3A}"/>
              </a:ext>
            </a:extLst>
          </p:cNvPr>
          <p:cNvSpPr>
            <a:spLocks noGrp="1"/>
          </p:cNvSpPr>
          <p:nvPr>
            <p:ph type="dt" sz="half" idx="10"/>
          </p:nvPr>
        </p:nvSpPr>
        <p:spPr/>
        <p:txBody>
          <a:bodyPr/>
          <a:lstStyle/>
          <a:p>
            <a:fld id="{7B3677A8-B306-4B2C-B174-2572AE57C58D}" type="datetime1">
              <a:rPr lang="en-US" smtClean="0"/>
              <a:t>4/30/2024</a:t>
            </a:fld>
            <a:endParaRPr lang="en-US"/>
          </a:p>
        </p:txBody>
      </p:sp>
      <p:sp>
        <p:nvSpPr>
          <p:cNvPr id="5" name="Footer Placeholder 4">
            <a:extLst>
              <a:ext uri="{FF2B5EF4-FFF2-40B4-BE49-F238E27FC236}">
                <a16:creationId xmlns:a16="http://schemas.microsoft.com/office/drawing/2014/main" id="{62835BEC-F8B7-85C9-D298-4F8CDB3EC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41D19-1447-337F-A7A2-45E0AB0FCB1D}"/>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627733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FF244C-5E84-4A4A-96A6-5FDCFA271D30}" type="datetime1">
              <a:rPr lang="en-US" smtClean="0"/>
              <a:t>4/30/2024</a:t>
            </a:fld>
            <a:endParaRPr lang="en-PK"/>
          </a:p>
        </p:txBody>
      </p:sp>
      <p:sp>
        <p:nvSpPr>
          <p:cNvPr id="5" name="Footer Placeholder 4"/>
          <p:cNvSpPr>
            <a:spLocks noGrp="1"/>
          </p:cNvSpPr>
          <p:nvPr>
            <p:ph type="ftr" sz="quarter" idx="11"/>
          </p:nvPr>
        </p:nvSpPr>
        <p:spPr>
          <a:xfrm>
            <a:off x="2416500" y="329307"/>
            <a:ext cx="4973915" cy="309201"/>
          </a:xfrm>
        </p:spPr>
        <p:txBody>
          <a:bodyPr/>
          <a:lstStyle/>
          <a:p>
            <a:endParaRPr lang="en-PK"/>
          </a:p>
        </p:txBody>
      </p:sp>
      <p:sp>
        <p:nvSpPr>
          <p:cNvPr id="6" name="Slide Number Placeholder 5"/>
          <p:cNvSpPr>
            <a:spLocks noGrp="1"/>
          </p:cNvSpPr>
          <p:nvPr>
            <p:ph type="sldNum" sz="quarter" idx="12"/>
          </p:nvPr>
        </p:nvSpPr>
        <p:spPr>
          <a:xfrm>
            <a:off x="1437664" y="798973"/>
            <a:ext cx="811019" cy="503578"/>
          </a:xfrm>
        </p:spPr>
        <p:txBody>
          <a:bodyPr/>
          <a:lstStyle/>
          <a:p>
            <a:fld id="{5D8BAFB5-5B99-493A-BC16-D845788FB39D}" type="slidenum">
              <a:rPr lang="en-PK" smtClean="0"/>
              <a:t>‹#›</a:t>
            </a:fld>
            <a:endParaRPr lang="en-PK"/>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22886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BC5BF-C5C0-4434-B56C-029E82290C74}" type="datetime1">
              <a:rPr lang="en-US" smtClean="0"/>
              <a:t>4/30/2024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D8BAFB5-5B99-493A-BC16-D845788FB39D}" type="slidenum">
              <a:rPr lang="en-PK" smtClean="0"/>
              <a:t>‹#›</a:t>
            </a:fld>
            <a:endParaRPr lang="en-PK"/>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2897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1C94BD-E211-4984-9C9A-F3B393E5F306}" type="datetime1">
              <a:rPr lang="en-US" smtClean="0"/>
              <a:t>4/30/2024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D8BAFB5-5B99-493A-BC16-D845788FB39D}" type="slidenum">
              <a:rPr lang="en-PK" smtClean="0"/>
              <a:t>‹#›</a:t>
            </a:fld>
            <a:endParaRPr lang="en-PK"/>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721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65EDD7-5874-42DA-B445-FDEF05CEE371}" type="datetime1">
              <a:rPr lang="en-US" smtClean="0"/>
              <a:t>4/30/2024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D8BAFB5-5B99-493A-BC16-D845788FB39D}" type="slidenum">
              <a:rPr lang="en-PK" smtClean="0"/>
              <a:t>‹#›</a:t>
            </a:fld>
            <a:endParaRPr lang="en-PK"/>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0670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C719D0-F5C6-4864-89B7-13FC2827657E}" type="datetime1">
              <a:rPr lang="en-US" smtClean="0"/>
              <a:t>4/30/2024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D8BAFB5-5B99-493A-BC16-D845788FB39D}" type="slidenum">
              <a:rPr lang="en-PK" smtClean="0"/>
              <a:t>‹#›</a:t>
            </a:fld>
            <a:endParaRPr lang="en-PK"/>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2854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338579-342E-46AB-BEA6-25FAA2A56057}" type="datetime1">
              <a:rPr lang="en-US" smtClean="0"/>
              <a:t>4/30/2024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D8BAFB5-5B99-493A-BC16-D845788FB39D}" type="slidenum">
              <a:rPr lang="en-PK" smtClean="0"/>
              <a:t>‹#›</a:t>
            </a:fld>
            <a:endParaRPr lang="en-PK"/>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083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CB9957-FC24-45DD-BB1E-49BF46FE0238}" type="datetime1">
              <a:rPr lang="en-US" smtClean="0"/>
              <a:t>4/30/2024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a:xfrm>
            <a:off x="11298624" y="6274356"/>
            <a:ext cx="811019" cy="503578"/>
          </a:xfrm>
        </p:spPr>
        <p:txBody>
          <a:bodyPr/>
          <a:lstStyle>
            <a:lvl1pPr>
              <a:defRPr>
                <a:solidFill>
                  <a:srgbClr val="00B0F0"/>
                </a:solidFill>
              </a:defRPr>
            </a:lvl1pPr>
          </a:lstStyle>
          <a:p>
            <a:fld id="{5D8BAFB5-5B99-493A-BC16-D845788FB39D}" type="slidenum">
              <a:rPr lang="en-PK" smtClean="0"/>
              <a:pPr/>
              <a:t>‹#›</a:t>
            </a:fld>
            <a:endParaRPr lang="en-PK" dirty="0"/>
          </a:p>
        </p:txBody>
      </p:sp>
    </p:spTree>
    <p:extLst>
      <p:ext uri="{BB962C8B-B14F-4D97-AF65-F5344CB8AC3E}">
        <p14:creationId xmlns:p14="http://schemas.microsoft.com/office/powerpoint/2010/main" val="1924657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50A3F7-65ED-48DE-9155-5A5D7C23AB03}" type="datetime1">
              <a:rPr lang="en-US" smtClean="0"/>
              <a:t>4/30/2024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D8BAFB5-5B99-493A-BC16-D845788FB39D}" type="slidenum">
              <a:rPr lang="en-PK" smtClean="0"/>
              <a:t>‹#›</a:t>
            </a:fld>
            <a:endParaRPr lang="en-PK"/>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0476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41FC-FB62-873F-A797-D35CE32F6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EB94B-1A52-D0E9-28DF-E16BDE189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FEE8F-0A47-3707-1B52-495FC2F2BE5B}"/>
              </a:ext>
            </a:extLst>
          </p:cNvPr>
          <p:cNvSpPr>
            <a:spLocks noGrp="1"/>
          </p:cNvSpPr>
          <p:nvPr>
            <p:ph type="dt" sz="half" idx="10"/>
          </p:nvPr>
        </p:nvSpPr>
        <p:spPr/>
        <p:txBody>
          <a:bodyPr/>
          <a:lstStyle/>
          <a:p>
            <a:fld id="{F5ABE5D3-54A7-4573-A202-FB906E9CAC5D}" type="datetime1">
              <a:rPr lang="en-US" smtClean="0"/>
              <a:t>4/30/2024</a:t>
            </a:fld>
            <a:endParaRPr lang="en-US"/>
          </a:p>
        </p:txBody>
      </p:sp>
      <p:sp>
        <p:nvSpPr>
          <p:cNvPr id="5" name="Footer Placeholder 4">
            <a:extLst>
              <a:ext uri="{FF2B5EF4-FFF2-40B4-BE49-F238E27FC236}">
                <a16:creationId xmlns:a16="http://schemas.microsoft.com/office/drawing/2014/main" id="{770851A6-4837-0CEF-F6BC-89E3348E3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F2175-DA75-3CAE-9F10-CB64B35A7C71}"/>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4181873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613F562-1019-40A2-BF10-3243503FB04B}" type="datetime1">
              <a:rPr lang="en-US" smtClean="0"/>
              <a:t>4/30/2024</a:t>
            </a:fld>
            <a:endParaRPr lang="en-PK"/>
          </a:p>
        </p:txBody>
      </p:sp>
      <p:sp>
        <p:nvSpPr>
          <p:cNvPr id="6" name="Footer Placeholder 5"/>
          <p:cNvSpPr>
            <a:spLocks noGrp="1"/>
          </p:cNvSpPr>
          <p:nvPr>
            <p:ph type="ftr" sz="quarter" idx="11"/>
          </p:nvPr>
        </p:nvSpPr>
        <p:spPr>
          <a:xfrm>
            <a:off x="1447382" y="318640"/>
            <a:ext cx="5541004" cy="320931"/>
          </a:xfrm>
        </p:spPr>
        <p:txBody>
          <a:bodyPr/>
          <a:lstStyle/>
          <a:p>
            <a:endParaRPr lang="en-PK"/>
          </a:p>
        </p:txBody>
      </p:sp>
      <p:sp>
        <p:nvSpPr>
          <p:cNvPr id="7" name="Slide Number Placeholder 6"/>
          <p:cNvSpPr>
            <a:spLocks noGrp="1"/>
          </p:cNvSpPr>
          <p:nvPr>
            <p:ph type="sldNum" sz="quarter" idx="12"/>
          </p:nvPr>
        </p:nvSpPr>
        <p:spPr/>
        <p:txBody>
          <a:bodyPr/>
          <a:lstStyle/>
          <a:p>
            <a:fld id="{5D8BAFB5-5B99-493A-BC16-D845788FB39D}" type="slidenum">
              <a:rPr lang="en-PK" smtClean="0"/>
              <a:t>‹#›</a:t>
            </a:fld>
            <a:endParaRPr lang="en-PK"/>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155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F5ED31-9DFC-444D-9417-0B02F0F766EA}" type="datetime1">
              <a:rPr lang="en-US" smtClean="0"/>
              <a:t>4/30/2024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D8BAFB5-5B99-493A-BC16-D845788FB39D}" type="slidenum">
              <a:rPr lang="en-PK" smtClean="0"/>
              <a:t>‹#›</a:t>
            </a:fld>
            <a:endParaRPr lang="en-PK"/>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8365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096A-78B7-4F10-9EC9-2FC026D997CF}" type="datetime1">
              <a:rPr lang="en-US" smtClean="0"/>
              <a:t>4/30/2024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D8BAFB5-5B99-493A-BC16-D845788FB39D}" type="slidenum">
              <a:rPr lang="en-PK" smtClean="0"/>
              <a:t>‹#›</a:t>
            </a:fld>
            <a:endParaRPr lang="en-PK"/>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4789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04F13-88E6-F888-4393-578C0A399A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1C94EE-9BAF-8F2D-6581-52CBB2272E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DEAA6B-7A3F-77C9-6FCB-C494E53F7BC3}"/>
              </a:ext>
            </a:extLst>
          </p:cNvPr>
          <p:cNvSpPr>
            <a:spLocks noGrp="1"/>
          </p:cNvSpPr>
          <p:nvPr>
            <p:ph type="dt" sz="half" idx="10"/>
          </p:nvPr>
        </p:nvSpPr>
        <p:spPr/>
        <p:txBody>
          <a:bodyPr/>
          <a:lstStyle/>
          <a:p>
            <a:fld id="{53177743-415F-41B1-A0D7-2F745905B1CA}" type="datetime1">
              <a:rPr lang="en-US" smtClean="0"/>
              <a:t>4/30/2024</a:t>
            </a:fld>
            <a:endParaRPr lang="en-US"/>
          </a:p>
        </p:txBody>
      </p:sp>
      <p:sp>
        <p:nvSpPr>
          <p:cNvPr id="5" name="Footer Placeholder 4">
            <a:extLst>
              <a:ext uri="{FF2B5EF4-FFF2-40B4-BE49-F238E27FC236}">
                <a16:creationId xmlns:a16="http://schemas.microsoft.com/office/drawing/2014/main" id="{B479F3E8-86D1-12E9-0452-B28368D69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8CF14-56E4-D03E-4728-C41541EA7DEA}"/>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985837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DAEC-4310-F626-954F-49E3234914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F6B448-21AA-8514-FFA0-933F6DDEB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5F246-E633-F541-7336-8588965086A9}"/>
              </a:ext>
            </a:extLst>
          </p:cNvPr>
          <p:cNvSpPr>
            <a:spLocks noGrp="1"/>
          </p:cNvSpPr>
          <p:nvPr>
            <p:ph type="dt" sz="half" idx="10"/>
          </p:nvPr>
        </p:nvSpPr>
        <p:spPr/>
        <p:txBody>
          <a:bodyPr/>
          <a:lstStyle/>
          <a:p>
            <a:fld id="{BA5FF80E-1D70-42A5-9DBF-FB77DE9D138E}" type="datetime1">
              <a:rPr lang="en-US" smtClean="0"/>
              <a:t>4/30/2024</a:t>
            </a:fld>
            <a:endParaRPr lang="en-US"/>
          </a:p>
        </p:txBody>
      </p:sp>
      <p:sp>
        <p:nvSpPr>
          <p:cNvPr id="5" name="Footer Placeholder 4">
            <a:extLst>
              <a:ext uri="{FF2B5EF4-FFF2-40B4-BE49-F238E27FC236}">
                <a16:creationId xmlns:a16="http://schemas.microsoft.com/office/drawing/2014/main" id="{9FF76DD4-D1E0-CFF2-94B2-B2DA96238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5435E-813C-EB69-C56D-C3A4F5C38067}"/>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3488920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60D5-94DE-71D6-78B9-5225D0AD4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AD5C63-4D15-B3DF-E4CA-CEAAD4A2C8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0AFF84-72E7-91FD-B79A-27BF3AE5C4FA}"/>
              </a:ext>
            </a:extLst>
          </p:cNvPr>
          <p:cNvSpPr>
            <a:spLocks noGrp="1"/>
          </p:cNvSpPr>
          <p:nvPr>
            <p:ph type="dt" sz="half" idx="10"/>
          </p:nvPr>
        </p:nvSpPr>
        <p:spPr/>
        <p:txBody>
          <a:bodyPr/>
          <a:lstStyle/>
          <a:p>
            <a:fld id="{7AD34360-1600-4365-83AD-4333478A5BAC}" type="datetime1">
              <a:rPr lang="en-US" smtClean="0"/>
              <a:t>4/30/2024</a:t>
            </a:fld>
            <a:endParaRPr lang="en-US"/>
          </a:p>
        </p:txBody>
      </p:sp>
      <p:sp>
        <p:nvSpPr>
          <p:cNvPr id="5" name="Footer Placeholder 4">
            <a:extLst>
              <a:ext uri="{FF2B5EF4-FFF2-40B4-BE49-F238E27FC236}">
                <a16:creationId xmlns:a16="http://schemas.microsoft.com/office/drawing/2014/main" id="{25DA8EAF-782E-1ED7-11D3-4D08AAE84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68D89-F41C-259D-3C39-76998F1AB2F8}"/>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3679853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C933-75B5-6419-634D-E13392274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AE207-E8ED-43B3-71A3-6B75600852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0A1A56-69BB-4387-DC12-5049AF180E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492FF7-647A-23D8-3436-9808C5E9698C}"/>
              </a:ext>
            </a:extLst>
          </p:cNvPr>
          <p:cNvSpPr>
            <a:spLocks noGrp="1"/>
          </p:cNvSpPr>
          <p:nvPr>
            <p:ph type="dt" sz="half" idx="10"/>
          </p:nvPr>
        </p:nvSpPr>
        <p:spPr/>
        <p:txBody>
          <a:bodyPr/>
          <a:lstStyle/>
          <a:p>
            <a:fld id="{86DBF548-01D4-4FA6-8B2D-C09C09363FAB}" type="datetime1">
              <a:rPr lang="en-US" smtClean="0"/>
              <a:t>4/30/2024</a:t>
            </a:fld>
            <a:endParaRPr lang="en-US"/>
          </a:p>
        </p:txBody>
      </p:sp>
      <p:sp>
        <p:nvSpPr>
          <p:cNvPr id="6" name="Footer Placeholder 5">
            <a:extLst>
              <a:ext uri="{FF2B5EF4-FFF2-40B4-BE49-F238E27FC236}">
                <a16:creationId xmlns:a16="http://schemas.microsoft.com/office/drawing/2014/main" id="{89259007-E142-0F95-9E3A-E40F29286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FB012C-DE31-AF0A-0486-F7B030CC608A}"/>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1679391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A806-8F21-54B4-1B05-EAE975C29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5743EC-9B99-55BC-C16B-886E8C1E5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9F718-D72F-7AD8-1709-83B63BBEF7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A236EF-D057-38B7-DDD5-EC435EB650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1D6DB9-7DC3-8902-0591-C7B56BDF2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49F0D1-A11A-37B4-9134-59EC4F6EE1F0}"/>
              </a:ext>
            </a:extLst>
          </p:cNvPr>
          <p:cNvSpPr>
            <a:spLocks noGrp="1"/>
          </p:cNvSpPr>
          <p:nvPr>
            <p:ph type="dt" sz="half" idx="10"/>
          </p:nvPr>
        </p:nvSpPr>
        <p:spPr/>
        <p:txBody>
          <a:bodyPr/>
          <a:lstStyle/>
          <a:p>
            <a:fld id="{B4DAB8A3-CCB3-4832-A11C-3592BA6E2993}" type="datetime1">
              <a:rPr lang="en-US" smtClean="0"/>
              <a:t>4/30/2024</a:t>
            </a:fld>
            <a:endParaRPr lang="en-US"/>
          </a:p>
        </p:txBody>
      </p:sp>
      <p:sp>
        <p:nvSpPr>
          <p:cNvPr id="8" name="Footer Placeholder 7">
            <a:extLst>
              <a:ext uri="{FF2B5EF4-FFF2-40B4-BE49-F238E27FC236}">
                <a16:creationId xmlns:a16="http://schemas.microsoft.com/office/drawing/2014/main" id="{C73102A0-AF52-DA11-9E08-92C88CF325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0ABF7-A70C-D0F2-B59F-4BE0CE313880}"/>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1414607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7644-B8BE-27BF-E76F-3EABE943D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C185B7-2AA5-8822-121F-2D4A966BE92D}"/>
              </a:ext>
            </a:extLst>
          </p:cNvPr>
          <p:cNvSpPr>
            <a:spLocks noGrp="1"/>
          </p:cNvSpPr>
          <p:nvPr>
            <p:ph type="dt" sz="half" idx="10"/>
          </p:nvPr>
        </p:nvSpPr>
        <p:spPr/>
        <p:txBody>
          <a:bodyPr/>
          <a:lstStyle/>
          <a:p>
            <a:fld id="{C6C8467C-19F1-4318-A544-6D0028598027}" type="datetime1">
              <a:rPr lang="en-US" smtClean="0"/>
              <a:t>4/30/2024</a:t>
            </a:fld>
            <a:endParaRPr lang="en-US"/>
          </a:p>
        </p:txBody>
      </p:sp>
      <p:sp>
        <p:nvSpPr>
          <p:cNvPr id="4" name="Footer Placeholder 3">
            <a:extLst>
              <a:ext uri="{FF2B5EF4-FFF2-40B4-BE49-F238E27FC236}">
                <a16:creationId xmlns:a16="http://schemas.microsoft.com/office/drawing/2014/main" id="{9BB71469-C460-6C66-F91C-F9149B0C7D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3BB7D-0E1F-AAB5-38C7-106841681F6D}"/>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3390577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B39311-6F3A-639E-9300-556CC0DD372C}"/>
              </a:ext>
            </a:extLst>
          </p:cNvPr>
          <p:cNvSpPr>
            <a:spLocks noGrp="1"/>
          </p:cNvSpPr>
          <p:nvPr>
            <p:ph type="dt" sz="half" idx="10"/>
          </p:nvPr>
        </p:nvSpPr>
        <p:spPr/>
        <p:txBody>
          <a:bodyPr/>
          <a:lstStyle/>
          <a:p>
            <a:fld id="{3193618B-CA8E-4348-BBD7-4F49F5AD81B8}" type="datetime1">
              <a:rPr lang="en-US" smtClean="0"/>
              <a:t>4/30/2024</a:t>
            </a:fld>
            <a:endParaRPr lang="en-US"/>
          </a:p>
        </p:txBody>
      </p:sp>
      <p:sp>
        <p:nvSpPr>
          <p:cNvPr id="3" name="Footer Placeholder 2">
            <a:extLst>
              <a:ext uri="{FF2B5EF4-FFF2-40B4-BE49-F238E27FC236}">
                <a16:creationId xmlns:a16="http://schemas.microsoft.com/office/drawing/2014/main" id="{09221B16-925F-5C0F-E1B0-BC0A85898B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B6D12F-2C03-9ACA-9F3F-126248FA6D6A}"/>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297495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1CB0-1081-A606-6AC8-18B8A290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3DE9F4-D0F5-7F59-6B8D-0F5E2FE887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6B0570-0912-2630-0430-76C099FB621D}"/>
              </a:ext>
            </a:extLst>
          </p:cNvPr>
          <p:cNvSpPr>
            <a:spLocks noGrp="1"/>
          </p:cNvSpPr>
          <p:nvPr>
            <p:ph type="dt" sz="half" idx="10"/>
          </p:nvPr>
        </p:nvSpPr>
        <p:spPr/>
        <p:txBody>
          <a:bodyPr/>
          <a:lstStyle/>
          <a:p>
            <a:fld id="{554EA858-0A5E-43A8-BBA4-929318E55780}" type="datetime1">
              <a:rPr lang="en-US" smtClean="0"/>
              <a:t>4/30/2024</a:t>
            </a:fld>
            <a:endParaRPr lang="en-US"/>
          </a:p>
        </p:txBody>
      </p:sp>
      <p:sp>
        <p:nvSpPr>
          <p:cNvPr id="5" name="Footer Placeholder 4">
            <a:extLst>
              <a:ext uri="{FF2B5EF4-FFF2-40B4-BE49-F238E27FC236}">
                <a16:creationId xmlns:a16="http://schemas.microsoft.com/office/drawing/2014/main" id="{4AD0A54A-3550-E008-CD3C-C1C15712E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E0083-47AC-7567-61E0-7575863869F3}"/>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4288548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C5CE-345E-DCE7-ABDF-4C4301490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37AE2A-2BF5-3ED9-FD01-EC93016FA6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95DA95-5829-F833-77E4-702A180A4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FE72C-09AE-FA8A-FDA0-404C0B835BAF}"/>
              </a:ext>
            </a:extLst>
          </p:cNvPr>
          <p:cNvSpPr>
            <a:spLocks noGrp="1"/>
          </p:cNvSpPr>
          <p:nvPr>
            <p:ph type="dt" sz="half" idx="10"/>
          </p:nvPr>
        </p:nvSpPr>
        <p:spPr/>
        <p:txBody>
          <a:bodyPr/>
          <a:lstStyle/>
          <a:p>
            <a:fld id="{8611E989-B15C-4207-A326-A9670F57CA6C}" type="datetime1">
              <a:rPr lang="en-US" smtClean="0"/>
              <a:t>4/30/2024</a:t>
            </a:fld>
            <a:endParaRPr lang="en-US"/>
          </a:p>
        </p:txBody>
      </p:sp>
      <p:sp>
        <p:nvSpPr>
          <p:cNvPr id="6" name="Footer Placeholder 5">
            <a:extLst>
              <a:ext uri="{FF2B5EF4-FFF2-40B4-BE49-F238E27FC236}">
                <a16:creationId xmlns:a16="http://schemas.microsoft.com/office/drawing/2014/main" id="{DCDF6FD2-2579-79F0-E794-7D73D5C7C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92064-1B0D-496C-1534-4C2DF90BFD77}"/>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3944513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4237-28BA-45CD-CB8A-A9366E0EFC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25C787-F87F-809E-9387-717995DAEE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9329F3-4380-4C64-14E4-F68A7C205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78E1FE-D010-DE3B-566D-C882DDC36CED}"/>
              </a:ext>
            </a:extLst>
          </p:cNvPr>
          <p:cNvSpPr>
            <a:spLocks noGrp="1"/>
          </p:cNvSpPr>
          <p:nvPr>
            <p:ph type="dt" sz="half" idx="10"/>
          </p:nvPr>
        </p:nvSpPr>
        <p:spPr/>
        <p:txBody>
          <a:bodyPr/>
          <a:lstStyle/>
          <a:p>
            <a:fld id="{EEEF25F8-3AF3-441A-9465-303EAD65BBFE}" type="datetime1">
              <a:rPr lang="en-US" smtClean="0"/>
              <a:t>4/30/2024</a:t>
            </a:fld>
            <a:endParaRPr lang="en-US"/>
          </a:p>
        </p:txBody>
      </p:sp>
      <p:sp>
        <p:nvSpPr>
          <p:cNvPr id="6" name="Footer Placeholder 5">
            <a:extLst>
              <a:ext uri="{FF2B5EF4-FFF2-40B4-BE49-F238E27FC236}">
                <a16:creationId xmlns:a16="http://schemas.microsoft.com/office/drawing/2014/main" id="{016F8D40-A0AD-503B-544B-73A8279AA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7A33E-3391-EB35-D276-A0A25C4F4A64}"/>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10429972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E1FC-7A87-9750-1CCA-9932A4209E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6038B3-AD5B-DC5F-26E8-4F79E97EBA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113B0-4BDE-E639-6570-F34029D8867F}"/>
              </a:ext>
            </a:extLst>
          </p:cNvPr>
          <p:cNvSpPr>
            <a:spLocks noGrp="1"/>
          </p:cNvSpPr>
          <p:nvPr>
            <p:ph type="dt" sz="half" idx="10"/>
          </p:nvPr>
        </p:nvSpPr>
        <p:spPr/>
        <p:txBody>
          <a:bodyPr/>
          <a:lstStyle/>
          <a:p>
            <a:fld id="{0FE0DD9A-9152-41F1-BD87-99DF26134274}" type="datetime1">
              <a:rPr lang="en-US" smtClean="0"/>
              <a:t>4/30/2024</a:t>
            </a:fld>
            <a:endParaRPr lang="en-US"/>
          </a:p>
        </p:txBody>
      </p:sp>
      <p:sp>
        <p:nvSpPr>
          <p:cNvPr id="5" name="Footer Placeholder 4">
            <a:extLst>
              <a:ext uri="{FF2B5EF4-FFF2-40B4-BE49-F238E27FC236}">
                <a16:creationId xmlns:a16="http://schemas.microsoft.com/office/drawing/2014/main" id="{6B45DB5F-DE5C-D6EE-4EEF-31377B284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863EE-115C-AF5D-AD7C-80D3C6B17EE7}"/>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2930622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9CA01D-E500-4B28-B94A-6845E7582F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2AE92C-8280-A052-E04F-26205D8CE9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09960-47B8-21D5-2006-ACA2DBD0DE6B}"/>
              </a:ext>
            </a:extLst>
          </p:cNvPr>
          <p:cNvSpPr>
            <a:spLocks noGrp="1"/>
          </p:cNvSpPr>
          <p:nvPr>
            <p:ph type="dt" sz="half" idx="10"/>
          </p:nvPr>
        </p:nvSpPr>
        <p:spPr/>
        <p:txBody>
          <a:bodyPr/>
          <a:lstStyle/>
          <a:p>
            <a:fld id="{E8112194-91C8-4A78-9FB1-1A23C690E9AC}" type="datetime1">
              <a:rPr lang="en-US" smtClean="0"/>
              <a:t>4/30/2024</a:t>
            </a:fld>
            <a:endParaRPr lang="en-US"/>
          </a:p>
        </p:txBody>
      </p:sp>
      <p:sp>
        <p:nvSpPr>
          <p:cNvPr id="5" name="Footer Placeholder 4">
            <a:extLst>
              <a:ext uri="{FF2B5EF4-FFF2-40B4-BE49-F238E27FC236}">
                <a16:creationId xmlns:a16="http://schemas.microsoft.com/office/drawing/2014/main" id="{4163E02C-A46A-79CC-950E-1822D75A0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00569-8D0E-5A66-5E7C-057296DD4D50}"/>
              </a:ext>
            </a:extLst>
          </p:cNvPr>
          <p:cNvSpPr>
            <a:spLocks noGrp="1"/>
          </p:cNvSpPr>
          <p:nvPr>
            <p:ph type="sldNum" sz="quarter" idx="12"/>
          </p:nvPr>
        </p:nvSpPr>
        <p:spPr/>
        <p:txBody>
          <a:bodyPr/>
          <a:lstStyle/>
          <a:p>
            <a:fld id="{49B69B9B-FAF5-4CE5-A0B1-06C29800CDD9}" type="slidenum">
              <a:rPr lang="en-US" smtClean="0"/>
              <a:t>‹#›</a:t>
            </a:fld>
            <a:endParaRPr lang="en-US"/>
          </a:p>
        </p:txBody>
      </p:sp>
    </p:spTree>
    <p:extLst>
      <p:ext uri="{BB962C8B-B14F-4D97-AF65-F5344CB8AC3E}">
        <p14:creationId xmlns:p14="http://schemas.microsoft.com/office/powerpoint/2010/main" val="690732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1089-1282-60C1-24FD-4CC9B83A3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6D2159-7047-2B1A-5672-C398F2EE18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7ECF3C-91A2-0FB8-76F8-0D023948B7D5}"/>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F28A71E0-BDCB-DFEE-BE9D-F87011764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9183B-5EC0-65DA-0EEA-AD010D636835}"/>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3809153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41FC-FB62-873F-A797-D35CE32F6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EB94B-1A52-D0E9-28DF-E16BDE189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FEE8F-0A47-3707-1B52-495FC2F2BE5B}"/>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770851A6-4837-0CEF-F6BC-89E3348E3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F2175-DA75-3CAE-9F10-CB64B35A7C71}"/>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2881695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1CB0-1081-A606-6AC8-18B8A29054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3DE9F4-D0F5-7F59-6B8D-0F5E2FE887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6B0570-0912-2630-0430-76C099FB621D}"/>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4AD0A54A-3550-E008-CD3C-C1C15712E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E0083-47AC-7567-61E0-7575863869F3}"/>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4098496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6220-7DEA-59AF-5C95-7BCBE2D90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8EF50-10D0-B877-1317-FF69BD249F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CB995-CC33-1054-44F0-527614AAE2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EEC81-737C-DE30-124F-A166A96BB901}"/>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6" name="Footer Placeholder 5">
            <a:extLst>
              <a:ext uri="{FF2B5EF4-FFF2-40B4-BE49-F238E27FC236}">
                <a16:creationId xmlns:a16="http://schemas.microsoft.com/office/drawing/2014/main" id="{15C59E30-AC71-E977-11C1-7BF6FD94C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CD678-CA64-E910-0783-9C931F8F49AA}"/>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8247283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D9FC-5D00-71BE-2DDB-5C9ACA723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572930-C079-8897-0211-8C8B38A8A3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7A8B76-AC3F-7497-A97C-D662DE5B1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E3BA4C-C6B5-3046-91FF-055978CDD6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6AB672-2F3D-84AD-9228-7CF7AB93E6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4E247D-719C-6908-6CD9-029C2D3440BD}"/>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8" name="Footer Placeholder 7">
            <a:extLst>
              <a:ext uri="{FF2B5EF4-FFF2-40B4-BE49-F238E27FC236}">
                <a16:creationId xmlns:a16="http://schemas.microsoft.com/office/drawing/2014/main" id="{C91B61E0-0858-E88A-A766-DDDA9A37B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04DCFA-B0C3-A8A4-0D53-8897FB455BDF}"/>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4111591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C45-6DEE-1DD7-4C8B-276B4189E0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98914-B1EF-C393-84FA-C94FE50E0DC0}"/>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4" name="Footer Placeholder 3">
            <a:extLst>
              <a:ext uri="{FF2B5EF4-FFF2-40B4-BE49-F238E27FC236}">
                <a16:creationId xmlns:a16="http://schemas.microsoft.com/office/drawing/2014/main" id="{7683572A-0196-4285-09E3-65AB117AAF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A48F15-4E14-DA6B-480A-084D92954B4A}"/>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22143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F6220-7DEA-59AF-5C95-7BCBE2D90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8EF50-10D0-B877-1317-FF69BD249F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CB995-CC33-1054-44F0-527614AAE2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EEC81-737C-DE30-124F-A166A96BB901}"/>
              </a:ext>
            </a:extLst>
          </p:cNvPr>
          <p:cNvSpPr>
            <a:spLocks noGrp="1"/>
          </p:cNvSpPr>
          <p:nvPr>
            <p:ph type="dt" sz="half" idx="10"/>
          </p:nvPr>
        </p:nvSpPr>
        <p:spPr/>
        <p:txBody>
          <a:bodyPr/>
          <a:lstStyle/>
          <a:p>
            <a:fld id="{39A6C6E4-12FD-4722-A930-A4A3FFFE07A9}" type="datetime1">
              <a:rPr lang="en-US" smtClean="0"/>
              <a:t>4/30/2024</a:t>
            </a:fld>
            <a:endParaRPr lang="en-US"/>
          </a:p>
        </p:txBody>
      </p:sp>
      <p:sp>
        <p:nvSpPr>
          <p:cNvPr id="6" name="Footer Placeholder 5">
            <a:extLst>
              <a:ext uri="{FF2B5EF4-FFF2-40B4-BE49-F238E27FC236}">
                <a16:creationId xmlns:a16="http://schemas.microsoft.com/office/drawing/2014/main" id="{15C59E30-AC71-E977-11C1-7BF6FD94CA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CD678-CA64-E910-0783-9C931F8F49AA}"/>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30306932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324FF0-AE88-4D34-629A-4401BE17E67B}"/>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3" name="Footer Placeholder 2">
            <a:extLst>
              <a:ext uri="{FF2B5EF4-FFF2-40B4-BE49-F238E27FC236}">
                <a16:creationId xmlns:a16="http://schemas.microsoft.com/office/drawing/2014/main" id="{DB59E257-2DF6-446A-5BFE-67201490C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4C0D17-036D-91D3-50FA-F3F0E50CB5B7}"/>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118197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C4CE-0442-09EB-A2B8-21B2121A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DC2AC-3874-0357-5A9A-52B3B76AE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098226-ABEB-F7E0-4F06-A8BC5D922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D167E-AD4B-E3E8-8245-395F3A15D7C6}"/>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6" name="Footer Placeholder 5">
            <a:extLst>
              <a:ext uri="{FF2B5EF4-FFF2-40B4-BE49-F238E27FC236}">
                <a16:creationId xmlns:a16="http://schemas.microsoft.com/office/drawing/2014/main" id="{9D263849-34B7-AF8E-0195-486C5BCE4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A3401-E908-94A2-A8BE-012DDBF7DD8B}"/>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3924305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713D-6B3A-2470-AB4C-1BAA7459B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AF18C-ED80-86C5-6FBC-370D13F43F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8A6608-11B0-59A3-6103-FC48065DB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087AE-CB4A-20CD-30F3-90BA3DFC2E14}"/>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6" name="Footer Placeholder 5">
            <a:extLst>
              <a:ext uri="{FF2B5EF4-FFF2-40B4-BE49-F238E27FC236}">
                <a16:creationId xmlns:a16="http://schemas.microsoft.com/office/drawing/2014/main" id="{4F30CD2B-9059-5758-0F05-93130FB0B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879C1-6F08-946E-811A-8E6B60224F47}"/>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1734687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694A-38BF-A931-A04A-4E42F9C257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9070A-C9AF-E245-F48D-D2FAE29C9A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8D156-DEA3-9D7C-8024-B4B49C778725}"/>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C156AE77-E409-8D09-ABAC-7103B98A1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8E89F-9D14-0954-673E-E4A1DFDD6389}"/>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3576256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BB79C-37EE-060E-9D65-3F50F9EDBD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C0D829-172B-A248-AFCF-D35EC141DC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BE462-6BDB-BA04-BC08-7866A9A5CF3A}"/>
              </a:ext>
            </a:extLst>
          </p:cNvPr>
          <p:cNvSpPr>
            <a:spLocks noGrp="1"/>
          </p:cNvSpPr>
          <p:nvPr>
            <p:ph type="dt" sz="half" idx="10"/>
          </p:nvPr>
        </p:nvSpPr>
        <p:spPr/>
        <p:txBody>
          <a:body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62835BEC-F8B7-85C9-D298-4F8CDB3EC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41D19-1447-337F-A7A2-45E0AB0FCB1D}"/>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38766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D9FC-5D00-71BE-2DDB-5C9ACA723D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572930-C079-8897-0211-8C8B38A8A3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7A8B76-AC3F-7497-A97C-D662DE5B10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E3BA4C-C6B5-3046-91FF-055978CDD6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6AB672-2F3D-84AD-9228-7CF7AB93E6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4E247D-719C-6908-6CD9-029C2D3440BD}"/>
              </a:ext>
            </a:extLst>
          </p:cNvPr>
          <p:cNvSpPr>
            <a:spLocks noGrp="1"/>
          </p:cNvSpPr>
          <p:nvPr>
            <p:ph type="dt" sz="half" idx="10"/>
          </p:nvPr>
        </p:nvSpPr>
        <p:spPr/>
        <p:txBody>
          <a:bodyPr/>
          <a:lstStyle/>
          <a:p>
            <a:fld id="{EC250654-C0B1-4A81-B684-BDED29EB90D4}" type="datetime1">
              <a:rPr lang="en-US" smtClean="0"/>
              <a:t>4/30/2024</a:t>
            </a:fld>
            <a:endParaRPr lang="en-US"/>
          </a:p>
        </p:txBody>
      </p:sp>
      <p:sp>
        <p:nvSpPr>
          <p:cNvPr id="8" name="Footer Placeholder 7">
            <a:extLst>
              <a:ext uri="{FF2B5EF4-FFF2-40B4-BE49-F238E27FC236}">
                <a16:creationId xmlns:a16="http://schemas.microsoft.com/office/drawing/2014/main" id="{C91B61E0-0858-E88A-A766-DDDA9A37B1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04DCFA-B0C3-A8A4-0D53-8897FB455BDF}"/>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103888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C45-6DEE-1DD7-4C8B-276B4189E0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B98914-B1EF-C393-84FA-C94FE50E0DC0}"/>
              </a:ext>
            </a:extLst>
          </p:cNvPr>
          <p:cNvSpPr>
            <a:spLocks noGrp="1"/>
          </p:cNvSpPr>
          <p:nvPr>
            <p:ph type="dt" sz="half" idx="10"/>
          </p:nvPr>
        </p:nvSpPr>
        <p:spPr/>
        <p:txBody>
          <a:bodyPr/>
          <a:lstStyle/>
          <a:p>
            <a:fld id="{E3A1E456-FB63-4F7B-B272-589D0AEA8100}" type="datetime1">
              <a:rPr lang="en-US" smtClean="0"/>
              <a:t>4/30/2024</a:t>
            </a:fld>
            <a:endParaRPr lang="en-US"/>
          </a:p>
        </p:txBody>
      </p:sp>
      <p:sp>
        <p:nvSpPr>
          <p:cNvPr id="4" name="Footer Placeholder 3">
            <a:extLst>
              <a:ext uri="{FF2B5EF4-FFF2-40B4-BE49-F238E27FC236}">
                <a16:creationId xmlns:a16="http://schemas.microsoft.com/office/drawing/2014/main" id="{7683572A-0196-4285-09E3-65AB117AAF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A48F15-4E14-DA6B-480A-084D92954B4A}"/>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2561549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324FF0-AE88-4D34-629A-4401BE17E67B}"/>
              </a:ext>
            </a:extLst>
          </p:cNvPr>
          <p:cNvSpPr>
            <a:spLocks noGrp="1"/>
          </p:cNvSpPr>
          <p:nvPr>
            <p:ph type="dt" sz="half" idx="10"/>
          </p:nvPr>
        </p:nvSpPr>
        <p:spPr/>
        <p:txBody>
          <a:bodyPr/>
          <a:lstStyle/>
          <a:p>
            <a:fld id="{30A1D111-127E-460B-9FFD-8A3E25E725C3}" type="datetime1">
              <a:rPr lang="en-US" smtClean="0"/>
              <a:t>4/30/2024</a:t>
            </a:fld>
            <a:endParaRPr lang="en-US"/>
          </a:p>
        </p:txBody>
      </p:sp>
      <p:sp>
        <p:nvSpPr>
          <p:cNvPr id="3" name="Footer Placeholder 2">
            <a:extLst>
              <a:ext uri="{FF2B5EF4-FFF2-40B4-BE49-F238E27FC236}">
                <a16:creationId xmlns:a16="http://schemas.microsoft.com/office/drawing/2014/main" id="{DB59E257-2DF6-446A-5BFE-67201490CA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4C0D17-036D-91D3-50FA-F3F0E50CB5B7}"/>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615574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FC4CE-0442-09EB-A2B8-21B2121AF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DC2AC-3874-0357-5A9A-52B3B76AE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098226-ABEB-F7E0-4F06-A8BC5D922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0D167E-AD4B-E3E8-8245-395F3A15D7C6}"/>
              </a:ext>
            </a:extLst>
          </p:cNvPr>
          <p:cNvSpPr>
            <a:spLocks noGrp="1"/>
          </p:cNvSpPr>
          <p:nvPr>
            <p:ph type="dt" sz="half" idx="10"/>
          </p:nvPr>
        </p:nvSpPr>
        <p:spPr/>
        <p:txBody>
          <a:bodyPr/>
          <a:lstStyle/>
          <a:p>
            <a:fld id="{BE23371A-B16F-4B6F-9F9F-1A7FE41D9118}" type="datetime1">
              <a:rPr lang="en-US" smtClean="0"/>
              <a:t>4/30/2024</a:t>
            </a:fld>
            <a:endParaRPr lang="en-US"/>
          </a:p>
        </p:txBody>
      </p:sp>
      <p:sp>
        <p:nvSpPr>
          <p:cNvPr id="6" name="Footer Placeholder 5">
            <a:extLst>
              <a:ext uri="{FF2B5EF4-FFF2-40B4-BE49-F238E27FC236}">
                <a16:creationId xmlns:a16="http://schemas.microsoft.com/office/drawing/2014/main" id="{9D263849-34B7-AF8E-0195-486C5BCE4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A3401-E908-94A2-A8BE-012DDBF7DD8B}"/>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208486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713D-6B3A-2470-AB4C-1BAA7459B0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AAF18C-ED80-86C5-6FBC-370D13F43F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8A6608-11B0-59A3-6103-FC48065DB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087AE-CB4A-20CD-30F3-90BA3DFC2E14}"/>
              </a:ext>
            </a:extLst>
          </p:cNvPr>
          <p:cNvSpPr>
            <a:spLocks noGrp="1"/>
          </p:cNvSpPr>
          <p:nvPr>
            <p:ph type="dt" sz="half" idx="10"/>
          </p:nvPr>
        </p:nvSpPr>
        <p:spPr/>
        <p:txBody>
          <a:bodyPr/>
          <a:lstStyle/>
          <a:p>
            <a:fld id="{DAB4D816-F10F-44FF-8292-64F5D553821B}" type="datetime1">
              <a:rPr lang="en-US" smtClean="0"/>
              <a:t>4/30/2024</a:t>
            </a:fld>
            <a:endParaRPr lang="en-US"/>
          </a:p>
        </p:txBody>
      </p:sp>
      <p:sp>
        <p:nvSpPr>
          <p:cNvPr id="6" name="Footer Placeholder 5">
            <a:extLst>
              <a:ext uri="{FF2B5EF4-FFF2-40B4-BE49-F238E27FC236}">
                <a16:creationId xmlns:a16="http://schemas.microsoft.com/office/drawing/2014/main" id="{4F30CD2B-9059-5758-0F05-93130FB0B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879C1-6F08-946E-811A-8E6B60224F47}"/>
              </a:ext>
            </a:extLst>
          </p:cNvPr>
          <p:cNvSpPr>
            <a:spLocks noGrp="1"/>
          </p:cNvSpPr>
          <p:nvPr>
            <p:ph type="sldNum" sz="quarter" idx="12"/>
          </p:nvPr>
        </p:nvSpPr>
        <p:spPr/>
        <p:txBody>
          <a:bodyPr/>
          <a:lstStyle/>
          <a:p>
            <a:fld id="{5B58483D-29E8-4B86-A854-CC8F0FFA071F}" type="slidenum">
              <a:rPr lang="en-US" smtClean="0"/>
              <a:t>‹#›</a:t>
            </a:fld>
            <a:endParaRPr lang="en-US"/>
          </a:p>
        </p:txBody>
      </p:sp>
    </p:spTree>
    <p:extLst>
      <p:ext uri="{BB962C8B-B14F-4D97-AF65-F5344CB8AC3E}">
        <p14:creationId xmlns:p14="http://schemas.microsoft.com/office/powerpoint/2010/main" val="79028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38EE5-DB7D-77AE-3F02-C1D94C57B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8309730-FE29-537C-D37C-FC64213F48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4B783E-7CC1-E05A-BB7D-57AF8739F6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B1C40B-8F73-4C77-A87A-058268A966D5}" type="datetime1">
              <a:rPr lang="en-US" smtClean="0"/>
              <a:t>4/30/2024</a:t>
            </a:fld>
            <a:endParaRPr lang="en-US"/>
          </a:p>
        </p:txBody>
      </p:sp>
      <p:sp>
        <p:nvSpPr>
          <p:cNvPr id="5" name="Footer Placeholder 4">
            <a:extLst>
              <a:ext uri="{FF2B5EF4-FFF2-40B4-BE49-F238E27FC236}">
                <a16:creationId xmlns:a16="http://schemas.microsoft.com/office/drawing/2014/main" id="{ED2F958E-6AF8-9CE7-5968-11907F0F5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B0D2C-7BD0-7BD6-F38B-51556D870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58483D-29E8-4B86-A854-CC8F0FFA071F}" type="slidenum">
              <a:rPr lang="en-US" smtClean="0"/>
              <a:t>‹#›</a:t>
            </a:fld>
            <a:endParaRPr lang="en-US"/>
          </a:p>
        </p:txBody>
      </p:sp>
    </p:spTree>
    <p:extLst>
      <p:ext uri="{BB962C8B-B14F-4D97-AF65-F5344CB8AC3E}">
        <p14:creationId xmlns:p14="http://schemas.microsoft.com/office/powerpoint/2010/main" val="221077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rgbClr val="FFFFFF"/>
          </a:fgClr>
          <a:bgClr>
            <a:srgbClr val="FFFFFF"/>
          </a:bgClr>
        </a:patt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3CB8986-D5CD-4283-8019-A0CBCEC6EF30}" type="datetime1">
              <a:rPr lang="en-US" smtClean="0"/>
              <a:t>4/30/2024</a:t>
            </a:fld>
            <a:endParaRPr lang="en-PK"/>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D8BAFB5-5B99-493A-BC16-D845788FB39D}" type="slidenum">
              <a:rPr lang="en-PK" smtClean="0"/>
              <a:t>‹#›</a:t>
            </a:fld>
            <a:endParaRPr lang="en-PK"/>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48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3E984E-DE35-4D8A-01A9-2F9DF47A2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83FAB1-292A-8FB7-173E-587E6048DA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5F032-4CB2-2CB9-FA75-F7FADDCE1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63838-0963-456D-8D7E-F1181CE25864}" type="datetime1">
              <a:rPr lang="en-US" smtClean="0"/>
              <a:t>4/30/2024</a:t>
            </a:fld>
            <a:endParaRPr lang="en-US"/>
          </a:p>
        </p:txBody>
      </p:sp>
      <p:sp>
        <p:nvSpPr>
          <p:cNvPr id="5" name="Footer Placeholder 4">
            <a:extLst>
              <a:ext uri="{FF2B5EF4-FFF2-40B4-BE49-F238E27FC236}">
                <a16:creationId xmlns:a16="http://schemas.microsoft.com/office/drawing/2014/main" id="{51E7AFCB-E84A-C8F6-28BE-E8CB3AB5F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D3BC4-CB09-A872-11B3-66E6D9BCC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69B9B-FAF5-4CE5-A0B1-06C29800CDD9}" type="slidenum">
              <a:rPr lang="en-US" smtClean="0"/>
              <a:t>‹#›</a:t>
            </a:fld>
            <a:endParaRPr lang="en-US"/>
          </a:p>
        </p:txBody>
      </p:sp>
    </p:spTree>
    <p:extLst>
      <p:ext uri="{BB962C8B-B14F-4D97-AF65-F5344CB8AC3E}">
        <p14:creationId xmlns:p14="http://schemas.microsoft.com/office/powerpoint/2010/main" val="9541309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38EE5-DB7D-77AE-3F02-C1D94C57B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8309730-FE29-537C-D37C-FC64213F48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4B783E-7CC1-E05A-BB7D-57AF8739F6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8AE40C-37EB-40B6-84AD-F7EFB961DA1E}" type="datetimeFigureOut">
              <a:rPr lang="en-US" smtClean="0"/>
              <a:t>4/30/2024</a:t>
            </a:fld>
            <a:endParaRPr lang="en-US"/>
          </a:p>
        </p:txBody>
      </p:sp>
      <p:sp>
        <p:nvSpPr>
          <p:cNvPr id="5" name="Footer Placeholder 4">
            <a:extLst>
              <a:ext uri="{FF2B5EF4-FFF2-40B4-BE49-F238E27FC236}">
                <a16:creationId xmlns:a16="http://schemas.microsoft.com/office/drawing/2014/main" id="{ED2F958E-6AF8-9CE7-5968-11907F0F5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B0D2C-7BD0-7BD6-F38B-51556D870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58483D-29E8-4B86-A854-CC8F0FFA071F}" type="slidenum">
              <a:rPr lang="en-US" smtClean="0"/>
              <a:t>‹#›</a:t>
            </a:fld>
            <a:endParaRPr lang="en-US"/>
          </a:p>
        </p:txBody>
      </p:sp>
    </p:spTree>
    <p:extLst>
      <p:ext uri="{BB962C8B-B14F-4D97-AF65-F5344CB8AC3E}">
        <p14:creationId xmlns:p14="http://schemas.microsoft.com/office/powerpoint/2010/main" val="232254909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7" name="Freeform: Shape 104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 name="Rectangle 104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Freeform: Shape 105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5" name="Isosceles Triangle 105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94 Bismillah English Royalty-Free Images, Stock Photos &amp; Pictures |  Shutterstock">
            <a:extLst>
              <a:ext uri="{FF2B5EF4-FFF2-40B4-BE49-F238E27FC236}">
                <a16:creationId xmlns:a16="http://schemas.microsoft.com/office/drawing/2014/main" id="{DC170535-8ADB-CBC3-75B7-B0A95ED2C1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7" name="Isosceles Triangle 105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71B09DB-B340-2165-4116-9FC3195CED8C}"/>
              </a:ext>
            </a:extLst>
          </p:cNvPr>
          <p:cNvSpPr>
            <a:spLocks noGrp="1"/>
          </p:cNvSpPr>
          <p:nvPr>
            <p:ph type="sldNum" sz="quarter" idx="12"/>
          </p:nvPr>
        </p:nvSpPr>
        <p:spPr>
          <a:xfrm>
            <a:off x="9437772" y="6473008"/>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1</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60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749038091"/>
              </p:ext>
            </p:extLst>
          </p:nvPr>
        </p:nvGraphicFramePr>
        <p:xfrm>
          <a:off x="0" y="471397"/>
          <a:ext cx="12192000" cy="6363040"/>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517827">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2125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Nili Bachchan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(2013)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just">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Analysis of water-cooling effects on supersonic plume impingement was conducted to study the plume-induced environment resulting from SLS launch.</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water-cooling method was effective in reducing the temperature of the MFD, but it had to be installed carefully to ensure maximum cooling.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1710988">
                <a:tc>
                  <a:txBody>
                    <a:bodyPr/>
                    <a:lstStyle/>
                    <a:p>
                      <a:pPr marL="0" indent="0" algn="ctr" defTabSz="914400" rtl="0" eaLnBrk="1" latinLnBrk="0" hangingPunct="1">
                        <a:lnSpc>
                          <a:spcPct val="150000"/>
                        </a:lnSpc>
                        <a:spcAft>
                          <a:spcPts val="0"/>
                        </a:spcAft>
                        <a:buFont typeface="Wingdings" panose="05000000000000000000" pitchFamily="2" charset="2"/>
                        <a:buNone/>
                      </a:pPr>
                      <a:r>
                        <a:rPr lang="en-US" sz="1600" b="0" i="0" kern="1200" dirty="0" err="1">
                          <a:solidFill>
                            <a:schemeClr val="bg1"/>
                          </a:solidFill>
                          <a:effectLst/>
                          <a:latin typeface="Times New Roman" panose="02020603050405020304" pitchFamily="18" charset="0"/>
                          <a:ea typeface="+mn-ea"/>
                          <a:cs typeface="Times New Roman" panose="02020603050405020304" pitchFamily="18" charset="0"/>
                        </a:rPr>
                        <a:t>Montazeri</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et al.,</a:t>
                      </a:r>
                    </a:p>
                    <a:p>
                      <a:pPr marL="0" indent="0" algn="ctr" defTabSz="914400" rtl="0" eaLnBrk="1" latinLnBrk="0" hangingPunct="1">
                        <a:lnSpc>
                          <a:spcPct val="150000"/>
                        </a:lnSpc>
                        <a:spcAft>
                          <a:spcPts val="0"/>
                        </a:spcAft>
                        <a:buFont typeface="Wingdings" panose="05000000000000000000" pitchFamily="2" charset="2"/>
                        <a:buNone/>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(2015)</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Analyzed the impact of turbulence model, particle number, and nozzle spray angle on the nozzle spray angle sensitivity analysis.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nozzle spray angle had the most significant impact on the spray angle sensitivity analysis. Furthermore, the turbulence model and particle number had a minor influence.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261690"/>
                  </a:ext>
                </a:extLst>
              </a:tr>
              <a:tr h="2008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Jing Li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(2015)</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l" defTabSz="914400" rtl="0" eaLnBrk="1" fontAlgn="b" latinLnBrk="0" hangingPunct="1">
                        <a:lnSpc>
                          <a:spcPct val="150000"/>
                        </a:lnSpc>
                      </a:pPr>
                      <a:r>
                        <a:rPr lang="en-US" sz="1600" kern="1200" dirty="0">
                          <a:solidFill>
                            <a:schemeClr val="tx1"/>
                          </a:solidFill>
                          <a:latin typeface="Times New Roman" panose="02020603050405020304" pitchFamily="18" charset="0"/>
                          <a:ea typeface="+mn-ea"/>
                          <a:cs typeface="Times New Roman" panose="02020603050405020304" pitchFamily="18" charset="0"/>
                        </a:rPr>
                        <a:t>Numerical simulations and experiments were conducted for a multiphase gas-liquid flow field using mixture multiphase model. </a:t>
                      </a:r>
                    </a:p>
                    <a:p>
                      <a:pPr marL="285750" indent="-285750" algn="l" defTabSz="914400" rtl="0" eaLnBrk="1" fontAlgn="b" latinLnBrk="0" hangingPunct="1">
                        <a:lnSpc>
                          <a:spcPct val="150000"/>
                        </a:lnSpc>
                        <a:buFont typeface="Wingdings" panose="05000000000000000000" pitchFamily="2" charset="2"/>
                        <a:buChar char="Ø"/>
                      </a:pPr>
                      <a:r>
                        <a:rPr lang="en-US" sz="1600" kern="1200" dirty="0">
                          <a:solidFill>
                            <a:schemeClr val="tx1"/>
                          </a:solidFill>
                          <a:latin typeface="Times New Roman" panose="02020603050405020304" pitchFamily="18" charset="0"/>
                          <a:ea typeface="+mn-ea"/>
                          <a:cs typeface="Times New Roman" panose="02020603050405020304" pitchFamily="18" charset="0"/>
                        </a:rPr>
                        <a:t>A relationship is developed between the reduction of temperature on the bottom plate and the momentum ratio, which can be used to predict the cooling effect of water injection.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bl>
          </a:graphicData>
        </a:graphic>
      </p:graphicFrame>
      <p:sp>
        <p:nvSpPr>
          <p:cNvPr id="2" name="Slide Number Placeholder 1">
            <a:extLst>
              <a:ext uri="{FF2B5EF4-FFF2-40B4-BE49-F238E27FC236}">
                <a16:creationId xmlns:a16="http://schemas.microsoft.com/office/drawing/2014/main" id="{7CA15493-CE8B-3B3D-E9D2-7834F1C942E2}"/>
              </a:ext>
            </a:extLst>
          </p:cNvPr>
          <p:cNvSpPr>
            <a:spLocks noGrp="1"/>
          </p:cNvSpPr>
          <p:nvPr>
            <p:ph type="sldNum" sz="quarter" idx="12"/>
          </p:nvPr>
        </p:nvSpPr>
        <p:spPr>
          <a:xfrm>
            <a:off x="9448800" y="6469312"/>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10</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60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2286472095"/>
              </p:ext>
            </p:extLst>
          </p:nvPr>
        </p:nvGraphicFramePr>
        <p:xfrm>
          <a:off x="0" y="471397"/>
          <a:ext cx="12192000" cy="6363040"/>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515890">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20252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Sharma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(2016)</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methodology is developed to capture non-equilibrium multi-phase flow of water sprays in supersonic rocket plume environment. </a:t>
                      </a:r>
                    </a:p>
                    <a:p>
                      <a:pPr marL="285750" indent="-285750" algn="l">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Analyze the effects of plate thickness, plate temperature, and plate pressure on multi-orifice plate cooling for deflector pit simulators.</a:t>
                      </a:r>
                    </a:p>
                    <a:p>
                      <a:pPr marL="285750" indent="-285750" algn="l">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mass transfer phenomenon based on Lee Model is used to capture evaporation-condensation physics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7566699"/>
                  </a:ext>
                </a:extLst>
              </a:tr>
              <a:tr h="1704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bg1"/>
                          </a:solidFill>
                          <a:effectLst/>
                          <a:latin typeface="Times New Roman" panose="02020603050405020304" pitchFamily="18" charset="0"/>
                          <a:ea typeface="+mn-ea"/>
                          <a:cs typeface="Times New Roman" panose="02020603050405020304" pitchFamily="18" charset="0"/>
                        </a:rPr>
                        <a:t>Raoult</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(2018) </a:t>
                      </a:r>
                      <a:endParaRPr lang="en-US" sz="16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investigation was performed using CFD, which included a model to simulate water spray formation and dispersion in air flows and a numerical tool to simulate the impact of water spray on heat exchangers.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optimal water spray parameters and to understand the effect of water spray on heat exchanger efficiency.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water spray dispersion was affected by air velocity and the type of heat exchanger.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2117296">
                <a:tc>
                  <a:txBody>
                    <a:bodyPr/>
                    <a:lstStyle/>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sz="1600" kern="1200" dirty="0" err="1">
                          <a:solidFill>
                            <a:schemeClr val="bg1"/>
                          </a:solidFill>
                          <a:latin typeface="Times New Roman" panose="02020603050405020304" pitchFamily="18" charset="0"/>
                          <a:ea typeface="+mn-ea"/>
                          <a:cs typeface="Times New Roman" panose="02020603050405020304" pitchFamily="18" charset="0"/>
                        </a:rPr>
                        <a:t>Lamini</a:t>
                      </a:r>
                      <a:r>
                        <a:rPr lang="en-US" sz="1600" kern="1200" dirty="0">
                          <a:solidFill>
                            <a:schemeClr val="bg1"/>
                          </a:solidFill>
                          <a:latin typeface="Times New Roman" panose="02020603050405020304" pitchFamily="18" charset="0"/>
                          <a:ea typeface="+mn-ea"/>
                          <a:cs typeface="Times New Roman" panose="02020603050405020304" pitchFamily="18" charset="0"/>
                        </a:rPr>
                        <a:t>, O., et al.</a:t>
                      </a:r>
                    </a:p>
                    <a:p>
                      <a:pPr marL="0" marR="0" lvl="0" indent="0" algn="ctr"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sz="1600" kern="1200" dirty="0">
                          <a:solidFill>
                            <a:schemeClr val="bg1"/>
                          </a:solidFill>
                          <a:latin typeface="Times New Roman" panose="02020603050405020304" pitchFamily="18" charset="0"/>
                          <a:ea typeface="+mn-ea"/>
                          <a:cs typeface="Times New Roman" panose="02020603050405020304" pitchFamily="18" charset="0"/>
                        </a:rPr>
                        <a:t>(2018)</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Experimental studies were performed to understand the thermal performance of the heat spray cooling with a moving nozzle.</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Nozzle speed and liquid flow rate had a significant effect on heat transfer. The heat transfer rate was higher when the nozzle speed and liquid flow rate were higher. </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kern="1200" dirty="0">
                          <a:solidFill>
                            <a:schemeClr val="tx1"/>
                          </a:solidFill>
                          <a:latin typeface="Times New Roman" panose="02020603050405020304" pitchFamily="18" charset="0"/>
                          <a:ea typeface="+mn-ea"/>
                          <a:cs typeface="Times New Roman" panose="02020603050405020304" pitchFamily="18" charset="0"/>
                        </a:rPr>
                        <a:t>The structure of heater surface and heat flux also affected heat transfer.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261690"/>
                  </a:ext>
                </a:extLst>
              </a:tr>
            </a:tbl>
          </a:graphicData>
        </a:graphic>
      </p:graphicFrame>
      <p:sp>
        <p:nvSpPr>
          <p:cNvPr id="2" name="Slide Number Placeholder 1">
            <a:extLst>
              <a:ext uri="{FF2B5EF4-FFF2-40B4-BE49-F238E27FC236}">
                <a16:creationId xmlns:a16="http://schemas.microsoft.com/office/drawing/2014/main" id="{BE6BCE63-C8C4-C9AD-1652-9E8868E6D8D3}"/>
              </a:ext>
            </a:extLst>
          </p:cNvPr>
          <p:cNvSpPr>
            <a:spLocks noGrp="1"/>
          </p:cNvSpPr>
          <p:nvPr>
            <p:ph type="sldNum" sz="quarter" idx="12"/>
          </p:nvPr>
        </p:nvSpPr>
        <p:spPr>
          <a:xfrm>
            <a:off x="9448800" y="6469312"/>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11</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3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1603325948"/>
              </p:ext>
            </p:extLst>
          </p:nvPr>
        </p:nvGraphicFramePr>
        <p:xfrm>
          <a:off x="0" y="471397"/>
          <a:ext cx="12192000" cy="6363040"/>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486175">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16064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Fabien </a:t>
                      </a:r>
                      <a:r>
                        <a:rPr lang="en-US" sz="1600" b="0" dirty="0" err="1">
                          <a:solidFill>
                            <a:schemeClr val="bg1"/>
                          </a:solidFill>
                          <a:latin typeface="Times New Roman" panose="02020603050405020304" pitchFamily="18" charset="0"/>
                          <a:cs typeface="Times New Roman" panose="02020603050405020304" pitchFamily="18" charset="0"/>
                        </a:rPr>
                        <a:t>Raoult</a:t>
                      </a:r>
                      <a:r>
                        <a:rPr lang="en-US" sz="1600" b="0" dirty="0">
                          <a:solidFill>
                            <a:schemeClr val="bg1"/>
                          </a:solidFill>
                          <a:latin typeface="Times New Roman" panose="02020603050405020304" pitchFamily="18" charset="0"/>
                          <a:cs typeface="Times New Roman" panose="02020603050405020304" pitchFamily="18" charset="0"/>
                        </a:rPr>
                        <a:t>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(2019)</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 the effects of Eulerian spray dispersion and the open source CFD simulation tool Code </a:t>
                      </a:r>
                      <a:r>
                        <a:rPr lang="en-US" sz="1600" b="0" i="0" kern="1200" dirty="0" err="1">
                          <a:solidFill>
                            <a:sysClr val="windowText" lastClr="000000"/>
                          </a:solidFill>
                          <a:effectLst/>
                          <a:latin typeface="Times New Roman" panose="02020603050405020304" pitchFamily="18" charset="0"/>
                          <a:ea typeface="+mn-ea"/>
                          <a:cs typeface="Times New Roman" panose="02020603050405020304" pitchFamily="18" charset="0"/>
                        </a:rPr>
                        <a:t>Saturne</a:t>
                      </a: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 on the pre-cooling of water sprays over a heat exchanger.</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Analysis of the parametric effects of water evaporation and air cooling on a specified surface. Several factors are considered, including relative humidity, spray angle, water mass flow rate, and droplet size distribution.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2384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bg1"/>
                          </a:solidFill>
                          <a:effectLst/>
                          <a:latin typeface="Times New Roman" panose="02020603050405020304" pitchFamily="18" charset="0"/>
                          <a:ea typeface="+mn-ea"/>
                          <a:cs typeface="Times New Roman" panose="02020603050405020304" pitchFamily="18" charset="0"/>
                        </a:rPr>
                        <a:t>Ruan</a:t>
                      </a: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(2019) </a:t>
                      </a:r>
                      <a:endParaRPr lang="en-US" sz="16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Experiments and numerical simulations were conducted to investigate the influence of operational parameters on liquid nitrogen suppression systems. </a:t>
                      </a:r>
                    </a:p>
                    <a:p>
                      <a:pPr marL="285750" indent="-285750" algn="l">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Reducing the diameter of the condensate drop provided evaporative cooling more effectively than increasing the velocity. </a:t>
                      </a:r>
                    </a:p>
                    <a:p>
                      <a:pPr marL="285750" indent="-285750" algn="l">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diameter of the drop should be minimized for better suppression of the fire, the velocity should be controlled to ensure the most effective cooling.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261690"/>
                  </a:ext>
                </a:extLst>
              </a:tr>
              <a:tr h="1886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Al-</a:t>
                      </a:r>
                      <a:r>
                        <a:rPr lang="en-US" sz="1600" b="0" dirty="0" err="1">
                          <a:solidFill>
                            <a:schemeClr val="bg1"/>
                          </a:solidFill>
                          <a:latin typeface="Times New Roman" panose="02020603050405020304" pitchFamily="18" charset="0"/>
                          <a:cs typeface="Times New Roman" panose="02020603050405020304" pitchFamily="18" charset="0"/>
                        </a:rPr>
                        <a:t>Zubaydi</a:t>
                      </a:r>
                      <a:r>
                        <a:rPr lang="en-US" sz="1600" b="0" dirty="0">
                          <a:solidFill>
                            <a:schemeClr val="bg1"/>
                          </a:solidFill>
                          <a:latin typeface="Times New Roman" panose="02020603050405020304" pitchFamily="18" charset="0"/>
                          <a:cs typeface="Times New Roman" panose="02020603050405020304" pitchFamily="18" charset="0"/>
                        </a:rPr>
                        <a:t>,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(2019)</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Experimental evaluations were conducted to determine the effects of the water-spraying mode on the IEC unit. A novel water-spray mode was developed for indirect evaporative cooling.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IEC's performance was examined in relation to operating parameters.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 empirical correlation was derived from the experimental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bl>
          </a:graphicData>
        </a:graphic>
      </p:graphicFrame>
      <p:sp>
        <p:nvSpPr>
          <p:cNvPr id="2" name="Slide Number Placeholder 1">
            <a:extLst>
              <a:ext uri="{FF2B5EF4-FFF2-40B4-BE49-F238E27FC236}">
                <a16:creationId xmlns:a16="http://schemas.microsoft.com/office/drawing/2014/main" id="{CA248492-3EDC-9215-2C5C-43BCC2FFBAB0}"/>
              </a:ext>
            </a:extLst>
          </p:cNvPr>
          <p:cNvSpPr>
            <a:spLocks noGrp="1"/>
          </p:cNvSpPr>
          <p:nvPr>
            <p:ph type="sldNum" sz="quarter" idx="12"/>
          </p:nvPr>
        </p:nvSpPr>
        <p:spPr>
          <a:xfrm>
            <a:off x="9448800" y="6469312"/>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12</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14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3905071343"/>
              </p:ext>
            </p:extLst>
          </p:nvPr>
        </p:nvGraphicFramePr>
        <p:xfrm>
          <a:off x="0" y="447833"/>
          <a:ext cx="12192000" cy="6386604"/>
        </p:xfrm>
        <a:graphic>
          <a:graphicData uri="http://schemas.openxmlformats.org/drawingml/2006/table">
            <a:tbl>
              <a:tblPr firstRow="1" bandRow="1">
                <a:tableStyleId>{5C22544A-7EE6-4342-B048-85BDC9FD1C3A}</a:tableStyleId>
              </a:tblPr>
              <a:tblGrid>
                <a:gridCol w="2364906">
                  <a:extLst>
                    <a:ext uri="{9D8B030D-6E8A-4147-A177-3AD203B41FA5}">
                      <a16:colId xmlns:a16="http://schemas.microsoft.com/office/drawing/2014/main" val="459322520"/>
                    </a:ext>
                  </a:extLst>
                </a:gridCol>
                <a:gridCol w="9827094">
                  <a:extLst>
                    <a:ext uri="{9D8B030D-6E8A-4147-A177-3AD203B41FA5}">
                      <a16:colId xmlns:a16="http://schemas.microsoft.com/office/drawing/2014/main" val="2968573618"/>
                    </a:ext>
                  </a:extLst>
                </a:gridCol>
              </a:tblGrid>
              <a:tr h="479745">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1968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cs typeface="Times New Roman" panose="02020603050405020304" pitchFamily="18" charset="0"/>
                        </a:rPr>
                        <a:t>Zhitan</a:t>
                      </a:r>
                      <a:r>
                        <a:rPr lang="en-US" sz="1600" b="0" dirty="0">
                          <a:solidFill>
                            <a:schemeClr val="bg1"/>
                          </a:solidFill>
                          <a:latin typeface="Times New Roman" panose="02020603050405020304" pitchFamily="18" charset="0"/>
                          <a:cs typeface="Times New Roman" panose="02020603050405020304" pitchFamily="18" charset="0"/>
                        </a:rPr>
                        <a:t> Zhou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(2020a)</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just">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Investigates the thermal environment between the frozen and reaction plumes of liquid rockets at different altitudes during afterburning.</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Identify an effective mathematical model for comparing the characteristics of exhaust plume flow fields at different flight altitudes with and without afterburning. </a:t>
                      </a:r>
                    </a:p>
                    <a:p>
                      <a:pPr algn="just">
                        <a:lnSpc>
                          <a:spcPct val="150000"/>
                        </a:lnSpc>
                      </a:pPr>
                      <a:endPar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1968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Times New Roman" panose="02020603050405020304" pitchFamily="18" charset="0"/>
                          <a:ea typeface="+mn-ea"/>
                          <a:cs typeface="Times New Roman" panose="02020603050405020304" pitchFamily="18" charset="0"/>
                        </a:rPr>
                        <a:t>Saman </a:t>
                      </a:r>
                      <a:r>
                        <a:rPr lang="en-US" sz="1600" b="0" kern="1200" dirty="0" err="1">
                          <a:solidFill>
                            <a:schemeClr val="bg1"/>
                          </a:solidFill>
                          <a:latin typeface="Times New Roman" panose="02020603050405020304" pitchFamily="18" charset="0"/>
                          <a:ea typeface="+mn-ea"/>
                          <a:cs typeface="Times New Roman" panose="02020603050405020304" pitchFamily="18" charset="0"/>
                        </a:rPr>
                        <a:t>Salehian</a:t>
                      </a:r>
                      <a:r>
                        <a:rPr lang="en-US" sz="1600" b="0" kern="1200" dirty="0">
                          <a:solidFill>
                            <a:schemeClr val="bg1"/>
                          </a:solidFill>
                          <a:latin typeface="Times New Roman" panose="02020603050405020304" pitchFamily="18" charset="0"/>
                          <a:ea typeface="+mn-ea"/>
                          <a:cs typeface="Times New Roman" panose="02020603050405020304" pitchFamily="18" charset="0"/>
                        </a:rPr>
                        <a:t>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Times New Roman" panose="02020603050405020304" pitchFamily="18" charset="0"/>
                          <a:ea typeface="+mn-ea"/>
                          <a:cs typeface="Times New Roman" panose="02020603050405020304" pitchFamily="18" charset="0"/>
                        </a:rPr>
                        <a:t>(2020)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To investigate the noise reduction mechanism, the ground plate injection of water is modeled using the VOF multiphase model.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approach successfully resolves the acoustic field and is free of reflections at the boundary. The radiated sound can be captured with a feasible number of grid points using URANS near the walls, but LES with fine grid elsewhere.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r h="19689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cs typeface="Times New Roman" panose="02020603050405020304" pitchFamily="18" charset="0"/>
                        </a:rPr>
                        <a:t>Zhitan</a:t>
                      </a:r>
                      <a:r>
                        <a:rPr lang="en-US" sz="1600" b="0" dirty="0">
                          <a:solidFill>
                            <a:schemeClr val="bg1"/>
                          </a:solidFill>
                          <a:latin typeface="Times New Roman" panose="02020603050405020304" pitchFamily="18" charset="0"/>
                          <a:cs typeface="Times New Roman" panose="02020603050405020304" pitchFamily="18" charset="0"/>
                        </a:rPr>
                        <a:t> Zhou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(2020b)</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l" defTabSz="914400" rtl="0" eaLnBrk="1" latinLnBrk="0" hangingPunct="1">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Analyzes the distribution of temperature in the flame deflectors at different locations of the cooling holes. To determine the effects of water cooling on rocket plume impingement at high temperatures, two-phase simulations have been conducted using different locations of cooling holes. </a:t>
                      </a:r>
                    </a:p>
                    <a:p>
                      <a:pPr marL="285750" indent="-285750" algn="l" defTabSz="914400" rtl="0" eaLnBrk="1" latinLnBrk="0" hangingPunct="1">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 large spray flow rate would negatively affect the flame deflector if water was spouting from the nozzles near the apex due to high velocity combustion gas blowing it away.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9418899"/>
                  </a:ext>
                </a:extLst>
              </a:tr>
            </a:tbl>
          </a:graphicData>
        </a:graphic>
      </p:graphicFrame>
      <p:sp>
        <p:nvSpPr>
          <p:cNvPr id="2" name="Slide Number Placeholder 1">
            <a:extLst>
              <a:ext uri="{FF2B5EF4-FFF2-40B4-BE49-F238E27FC236}">
                <a16:creationId xmlns:a16="http://schemas.microsoft.com/office/drawing/2014/main" id="{8905F9AD-633C-C76C-983B-AA66AB9F063D}"/>
              </a:ext>
            </a:extLst>
          </p:cNvPr>
          <p:cNvSpPr>
            <a:spLocks noGrp="1"/>
          </p:cNvSpPr>
          <p:nvPr>
            <p:ph type="sldNum" sz="quarter" idx="12"/>
          </p:nvPr>
        </p:nvSpPr>
        <p:spPr>
          <a:xfrm>
            <a:off x="9448800" y="6469312"/>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13</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14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2840623128"/>
              </p:ext>
            </p:extLst>
          </p:nvPr>
        </p:nvGraphicFramePr>
        <p:xfrm>
          <a:off x="0" y="462364"/>
          <a:ext cx="12192000" cy="6395635"/>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4649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22569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cs typeface="Times New Roman" panose="02020603050405020304" pitchFamily="18" charset="0"/>
                        </a:rPr>
                        <a:t>Chenyu</a:t>
                      </a:r>
                      <a:r>
                        <a:rPr lang="en-US" sz="1600" b="0" dirty="0">
                          <a:solidFill>
                            <a:schemeClr val="bg1"/>
                          </a:solidFill>
                          <a:latin typeface="Times New Roman" panose="02020603050405020304" pitchFamily="18" charset="0"/>
                          <a:cs typeface="Times New Roman" panose="02020603050405020304" pitchFamily="18" charset="0"/>
                        </a:rPr>
                        <a:t> Lu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Investigates the temperature distributions on the launch pad with the two different water spray systems. The findings reveal that with the first-level water spray system, the overall temperature of the launch pad experiences a significant drop.</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plume's influence causes a reduction in the cooling area for each nozzle, particularly closer to the central zone, due to the rocket plume dispersing most of the injected water, the temperature in the central area sees minimal reduction.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6159209"/>
                  </a:ext>
                </a:extLst>
              </a:tr>
              <a:tr h="18849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Abhishek Sharma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 typeface="Wingdings" panose="05000000000000000000" pitchFamily="2" charset="2"/>
                        <a:buNone/>
                        <a:tabLst/>
                        <a:defRPr/>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investigation performed to optimize the quantity of water injected from two planes by employing different combination of circular nozzles.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 A multi-phase computational fluid dynamics (CFD) methodology is developed for design of water-cooling jet configuration of deflector facility. Identified the cooling mechanism required to safely operate the facility within physical constraints and available resources.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4248552"/>
                  </a:ext>
                </a:extLst>
              </a:tr>
              <a:tr h="1788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Zhitan</a:t>
                      </a: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Zhou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(2022)</a:t>
                      </a:r>
                      <a:endParaRPr lang="en-US" sz="16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simulation was performed under eight different injection velocities of water while considering the afterburning effect of the rocket impingement jet. </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 the presence of an aqueous jet velocity of 20 m/s, the maximum deflector temperature was 2535 K, which was 20.58% lower than that of the dry plume.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3032656"/>
                  </a:ext>
                </a:extLst>
              </a:tr>
            </a:tbl>
          </a:graphicData>
        </a:graphic>
      </p:graphicFrame>
      <p:sp>
        <p:nvSpPr>
          <p:cNvPr id="2" name="Slide Number Placeholder 1">
            <a:extLst>
              <a:ext uri="{FF2B5EF4-FFF2-40B4-BE49-F238E27FC236}">
                <a16:creationId xmlns:a16="http://schemas.microsoft.com/office/drawing/2014/main" id="{8090CC8A-48CD-B098-D24C-68EA45C2AAF8}"/>
              </a:ext>
            </a:extLst>
          </p:cNvPr>
          <p:cNvSpPr>
            <a:spLocks noGrp="1"/>
          </p:cNvSpPr>
          <p:nvPr>
            <p:ph type="sldNum" sz="quarter" idx="12"/>
          </p:nvPr>
        </p:nvSpPr>
        <p:spPr>
          <a:xfrm>
            <a:off x="9448800" y="6492874"/>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14</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52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520925029"/>
              </p:ext>
            </p:extLst>
          </p:nvPr>
        </p:nvGraphicFramePr>
        <p:xfrm>
          <a:off x="0" y="471396"/>
          <a:ext cx="12192000" cy="6386604"/>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487976">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23931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cs typeface="Times New Roman" panose="02020603050405020304" pitchFamily="18" charset="0"/>
                        </a:rPr>
                        <a:t>Manman</a:t>
                      </a:r>
                      <a:r>
                        <a:rPr lang="en-US" sz="1600" b="0" dirty="0">
                          <a:solidFill>
                            <a:schemeClr val="bg1"/>
                          </a:solidFill>
                          <a:latin typeface="Times New Roman" panose="02020603050405020304" pitchFamily="18" charset="0"/>
                          <a:cs typeface="Times New Roman" panose="02020603050405020304" pitchFamily="18" charset="0"/>
                        </a:rPr>
                        <a:t> Zhang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l" defTabSz="914400" rtl="0" eaLnBrk="1" latinLnBrk="0" hangingPunct="1">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Analysis of the cooling mechanism and effect of this scheme is conducted based on numerical simulations of the gas flow field under different spray speed conditions. </a:t>
                      </a:r>
                    </a:p>
                    <a:p>
                      <a:pPr marL="285750" indent="-285750" algn="l" defTabSz="914400" rtl="0" eaLnBrk="1" latinLnBrk="0" hangingPunct="1">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New scheme of vertical upward water spray pipes is proposed in the deflector to solve the ablation problem of the launcher during missile launch and to reduce the complexity of the original water spray system. </a:t>
                      </a:r>
                    </a:p>
                    <a:p>
                      <a:pPr marL="285750" indent="-285750" algn="l" defTabSz="914400" rtl="0" eaLnBrk="1" latinLnBrk="0" hangingPunct="1">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maximum temperature of the gas flow drops from 3100K to 2100K, and the cooling range reaches more than 30% in the gas flow field with water spraying.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16123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cs typeface="Times New Roman" panose="02020603050405020304" pitchFamily="18" charset="0"/>
                        </a:rPr>
                        <a:t>Yifei</a:t>
                      </a:r>
                      <a:r>
                        <a:rPr lang="en-US" sz="1600" b="0" dirty="0">
                          <a:solidFill>
                            <a:schemeClr val="bg1"/>
                          </a:solidFill>
                          <a:latin typeface="Times New Roman" panose="02020603050405020304" pitchFamily="18" charset="0"/>
                          <a:cs typeface="Times New Roman" panose="02020603050405020304" pitchFamily="18" charset="0"/>
                        </a:rPr>
                        <a:t> Su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l" defTabSz="914400" rtl="0" eaLnBrk="1" latinLnBrk="0" hangingPunct="1">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 the gas flow characteristics of the CZ-8X rocket during offshore launching with and without seawater spray, as well as the thermal environments of the deck surface under different flight heights and spray velocities. </a:t>
                      </a:r>
                    </a:p>
                    <a:p>
                      <a:pPr marL="285750" indent="-285750" algn="l" defTabSz="914400" rtl="0" eaLnBrk="1" latinLnBrk="0" hangingPunct="1">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spraying velocity can be reduced appropriately after reaching 30 m and to 15 m/s before the take-off height reaches 40 m. However, the spraying position is fixed.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261690"/>
                  </a:ext>
                </a:extLst>
              </a:tr>
              <a:tr h="18931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Zhou, </a:t>
                      </a:r>
                      <a:r>
                        <a:rPr lang="en-US" sz="1600" b="0" dirty="0" err="1">
                          <a:solidFill>
                            <a:schemeClr val="bg1"/>
                          </a:solidFill>
                          <a:latin typeface="Times New Roman" panose="02020603050405020304" pitchFamily="18" charset="0"/>
                          <a:cs typeface="Times New Roman" panose="02020603050405020304" pitchFamily="18" charset="0"/>
                        </a:rPr>
                        <a:t>Zhitan</a:t>
                      </a:r>
                      <a:r>
                        <a:rPr lang="en-US" sz="1600" b="0" dirty="0">
                          <a:solidFill>
                            <a:schemeClr val="bg1"/>
                          </a:solidFill>
                          <a:latin typeface="Times New Roman" panose="02020603050405020304" pitchFamily="18" charset="0"/>
                          <a:cs typeface="Times New Roman" panose="02020603050405020304" pitchFamily="18" charset="0"/>
                        </a:rPr>
                        <a:t> et 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cs typeface="Times New Roman" panose="02020603050405020304" pitchFamily="18" charset="0"/>
                        </a:rPr>
                        <a:t>(2023)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 the afterburning effect on the thermal environment of the deflector with uplift angle of 6. Regarding thermal environment improvement, exhaust gas guidance, and jet stability, the deflector with an uplift angle of 6 exhibited excellent performance with and without water injection.</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 Water injection and deflectors with an uplift angle of 6 showed excellent performance. </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bl>
          </a:graphicData>
        </a:graphic>
      </p:graphicFrame>
      <p:sp>
        <p:nvSpPr>
          <p:cNvPr id="2" name="Slide Number Placeholder 1">
            <a:extLst>
              <a:ext uri="{FF2B5EF4-FFF2-40B4-BE49-F238E27FC236}">
                <a16:creationId xmlns:a16="http://schemas.microsoft.com/office/drawing/2014/main" id="{E7E277B0-8A09-CAAD-E2E0-C6EBB05E12C1}"/>
              </a:ext>
            </a:extLst>
          </p:cNvPr>
          <p:cNvSpPr>
            <a:spLocks noGrp="1"/>
          </p:cNvSpPr>
          <p:nvPr>
            <p:ph type="sldNum" sz="quarter" idx="12"/>
          </p:nvPr>
        </p:nvSpPr>
        <p:spPr>
          <a:xfrm>
            <a:off x="9448800" y="6492875"/>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15</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087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nvGraphicFramePr>
            <p:xfrm>
              <a:off x="0" y="471397"/>
              <a:ext cx="12192000" cy="6363039"/>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464478">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3612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Tianpei</a:t>
                          </a: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Luo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(2023)</a:t>
                          </a:r>
                          <a:endParaRPr lang="en-US" sz="14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just">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Investigated the flow and heat transfer characteristics in a flame deflector with different water injection schemes.</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center and annulus water spray schemes are performed in terms of maximum and area-averaged temperatures on the flame deflector. The annulus water spray scheme demonstrated the best flow performance, followed by the center water spray scheme, with the bottom water spray scheme performing the worst.</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As the vertical panel height increased, the temperature on the bottom surface decreased gradually, while the temperature on the vertical panel increased.</a:t>
                          </a:r>
                        </a:p>
                        <a:p>
                          <a:pPr marL="0" indent="0" algn="just">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Enhancing the efficiency of water injection schemes in cooling and managing thermal conditions of flame deflectors within rocket engine testing platforms.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22863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Tianpei</a:t>
                          </a: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Luo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(2024)</a:t>
                          </a:r>
                          <a:endParaRPr lang="en-US" sz="12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simulations are performed to investigate the effect of water injection, including spray location,</a:t>
                          </a:r>
                          <a:r>
                            <a:rPr lang="en-US" sz="1600" b="0" i="0" kern="1200" baseline="0" dirty="0">
                              <a:solidFill>
                                <a:sysClr val="windowText" lastClr="000000"/>
                              </a:solidFill>
                              <a:effectLst/>
                              <a:latin typeface="Times New Roman" panose="02020603050405020304" pitchFamily="18" charset="0"/>
                              <a:ea typeface="+mn-ea"/>
                              <a:cs typeface="Times New Roman" panose="02020603050405020304" pitchFamily="18" charset="0"/>
                            </a:rPr>
                            <a:t> </a:t>
                          </a: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angle, and mass flow rate, and cooling performance of flame deflectors.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On the bottom and inclined surfaces of flame deflectors, the configuration with a spray nozzle angle of </a:t>
                          </a:r>
                          <a14:m>
                            <m:oMath xmlns:m="http://schemas.openxmlformats.org/officeDocument/2006/math">
                              <m:sSup>
                                <m:sSupPr>
                                  <m:ctrlPr>
                                    <a:rPr lang="en-US" sz="1600" b="0" i="1" kern="1200" dirty="0" smtClean="0">
                                      <a:solidFill>
                                        <a:sysClr val="windowText" lastClr="000000"/>
                                      </a:solidFill>
                                      <a:effectLst/>
                                      <a:latin typeface="Cambria Math" panose="02040503050406030204" pitchFamily="18" charset="0"/>
                                      <a:ea typeface="+mn-ea"/>
                                      <a:cs typeface="Times New Roman" panose="02020603050405020304" pitchFamily="18" charset="0"/>
                                    </a:rPr>
                                  </m:ctrlPr>
                                </m:sSupPr>
                                <m:e>
                                  <m:r>
                                    <a:rPr lang="en-US" sz="1600" b="0" i="1" kern="1200" dirty="0" smtClean="0">
                                      <a:solidFill>
                                        <a:sysClr val="windowText" lastClr="000000"/>
                                      </a:solidFill>
                                      <a:effectLst/>
                                      <a:latin typeface="Cambria Math" panose="02040503050406030204" pitchFamily="18" charset="0"/>
                                      <a:ea typeface="+mn-ea"/>
                                      <a:cs typeface="Times New Roman" panose="02020603050405020304" pitchFamily="18" charset="0"/>
                                    </a:rPr>
                                    <m:t>60</m:t>
                                  </m:r>
                                </m:e>
                                <m:sup>
                                  <m:r>
                                    <a:rPr lang="en-US" sz="1600" b="0" i="1" kern="1200" dirty="0" smtClean="0">
                                      <a:solidFill>
                                        <a:sysClr val="windowText" lastClr="000000"/>
                                      </a:solidFill>
                                      <a:effectLst/>
                                      <a:latin typeface="Cambria Math" panose="02040503050406030204" pitchFamily="18" charset="0"/>
                                      <a:ea typeface="+mn-ea"/>
                                      <a:cs typeface="Times New Roman" panose="02020603050405020304" pitchFamily="18" charset="0"/>
                                    </a:rPr>
                                    <m:t>°</m:t>
                                  </m:r>
                                </m:sup>
                              </m:sSup>
                            </m:oMath>
                          </a14:m>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 has the lowest area-averaged temperature.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There is a significant difference in the maximum and area averaged temperatures for simulated cases with different spray nozzle diameters; respectively, they are below 11.0 K and 6.1 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bl>
              </a:graphicData>
            </a:graphic>
          </p:graphicFrame>
        </mc:Choice>
        <mc:Fallback xmlns="">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nvGraphicFramePr>
            <p:xfrm>
              <a:off x="0" y="471397"/>
              <a:ext cx="12192000" cy="6363039"/>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464478">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3612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Tianpei</a:t>
                          </a: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Luo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(2023)</a:t>
                          </a:r>
                          <a:endParaRPr lang="en-US" sz="14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just">
                            <a:lnSpc>
                              <a:spcPct val="150000"/>
                            </a:lnSpc>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Investigated the flow and heat transfer characteristics in a flame deflector with different water injection schemes.</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center and annulus water spray schemes are performed in terms of maximum and area-averaged temperatures on the flame deflector. The annulus water spray scheme demonstrated the best flow performance, followed by the center water spray scheme, with the bottom water spray scheme performing the worst.</a:t>
                          </a:r>
                        </a:p>
                        <a:p>
                          <a:pPr marL="285750" indent="-285750" algn="just">
                            <a:lnSpc>
                              <a:spcPct val="150000"/>
                            </a:lnSpc>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As the vertical panel height increased, the temperature on the bottom surface decreased gradually, while the temperature on the vertical panel increased.</a:t>
                          </a:r>
                        </a:p>
                        <a:p>
                          <a:pPr marL="0" indent="0" algn="just">
                            <a:lnSpc>
                              <a:spcPct val="150000"/>
                            </a:lnSpc>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Enhancing the efficiency of water injection schemes in cooling and managing thermal conditions of flame deflectors within rocket engine testing platforms.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22863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Tianpei</a:t>
                          </a: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Luo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(2024)</a:t>
                          </a:r>
                          <a:endParaRPr lang="en-US" sz="12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194" t="-180533" r="-186" b="-1600"/>
                          </a:stretch>
                        </a:blipFill>
                      </a:tcPr>
                    </a:tc>
                    <a:extLst>
                      <a:ext uri="{0D108BD9-81ED-4DB2-BD59-A6C34878D82A}">
                        <a16:rowId xmlns:a16="http://schemas.microsoft.com/office/drawing/2014/main" val="4213648642"/>
                      </a:ext>
                    </a:extLst>
                  </a:tr>
                </a:tbl>
              </a:graphicData>
            </a:graphic>
          </p:graphicFrame>
        </mc:Fallback>
      </mc:AlternateContent>
      <p:sp>
        <p:nvSpPr>
          <p:cNvPr id="2" name="Slide Number Placeholder 1">
            <a:extLst>
              <a:ext uri="{FF2B5EF4-FFF2-40B4-BE49-F238E27FC236}">
                <a16:creationId xmlns:a16="http://schemas.microsoft.com/office/drawing/2014/main" id="{0A185276-F09E-1F60-C418-DACAC09B2237}"/>
              </a:ext>
            </a:extLst>
          </p:cNvPr>
          <p:cNvSpPr>
            <a:spLocks noGrp="1"/>
          </p:cNvSpPr>
          <p:nvPr>
            <p:ph type="sldNum" sz="quarter" idx="12"/>
          </p:nvPr>
        </p:nvSpPr>
        <p:spPr>
          <a:xfrm>
            <a:off x="9448800" y="6469311"/>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16</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512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0"/>
            <a:ext cx="5696415" cy="76609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Summary of 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EB1130F8-0CF0-C262-3A4A-97C860F456A3}"/>
              </a:ext>
            </a:extLst>
          </p:cNvPr>
          <p:cNvSpPr txBox="1"/>
          <p:nvPr/>
        </p:nvSpPr>
        <p:spPr>
          <a:xfrm>
            <a:off x="452121" y="890812"/>
            <a:ext cx="11536679" cy="585955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development of rocket engines, ground tests are essential for verifying design feasibility and evaluating the engine's efficiency and performance.</a:t>
            </a:r>
          </a:p>
          <a:p>
            <a:pPr marL="285750" indent="-285750">
              <a:lnSpc>
                <a:spcPct val="150000"/>
              </a:lnSpc>
              <a:buFont typeface="Wingdings" panose="05000000000000000000" pitchFamily="2" charset="2"/>
              <a:buChar char="Ø"/>
            </a:pPr>
            <a:r>
              <a:rPr lang="en-US" strike="sngStrike" dirty="0">
                <a:latin typeface="Times New Roman" panose="02020603050405020304" pitchFamily="18" charset="0"/>
                <a:cs typeface="Times New Roman" panose="02020603050405020304" pitchFamily="18" charset="0"/>
              </a:rPr>
              <a:t>Several studies have been conducted to examine the thermal-hydraulic performance of flame deflectors incorporating water spray systems.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investigation into the long-term durability and maintenance requirements of flame deflectors equipped with water spray systems.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Limited study on the environmental impacts of using water spray systems in rocket engine testing.</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Lack of detailed cost-benefit analysis comparing traditional experimental studies with numerical simulations and reduced-scale tests.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Lack of analysis of complementary methods to water spray cooling for mitigating heat damage to flame deflectors.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lack of study on mathematical and numerical modeling methods to investigate the reduction of flame deflector temperatures using water deluge systems.</a:t>
            </a:r>
          </a:p>
          <a:p>
            <a:pPr marL="285750" indent="-28575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Insufficient exploration of potential challenges or limitations in implementing water spray cooling systems on offshore rocket launching platforms.</a:t>
            </a:r>
          </a:p>
        </p:txBody>
      </p:sp>
      <p:sp>
        <p:nvSpPr>
          <p:cNvPr id="2" name="Slide Number Placeholder 1">
            <a:extLst>
              <a:ext uri="{FF2B5EF4-FFF2-40B4-BE49-F238E27FC236}">
                <a16:creationId xmlns:a16="http://schemas.microsoft.com/office/drawing/2014/main" id="{5E719051-6F36-BEF5-C837-01FA2BB8F1B5}"/>
              </a:ext>
            </a:extLst>
          </p:cNvPr>
          <p:cNvSpPr>
            <a:spLocks noGrp="1"/>
          </p:cNvSpPr>
          <p:nvPr>
            <p:ph type="sldNum" sz="quarter" idx="12"/>
          </p:nvPr>
        </p:nvSpPr>
        <p:spPr>
          <a:xfrm>
            <a:off x="11315828" y="6479142"/>
            <a:ext cx="848102" cy="378858"/>
          </a:xfrm>
        </p:spPr>
        <p:txBody>
          <a:bodyPr/>
          <a:lstStyle/>
          <a:p>
            <a:fld id="{5D8BAFB5-5B99-493A-BC16-D845788FB39D}" type="slidenum">
              <a:rPr lang="en-PK" sz="1600" b="1" smtClean="0">
                <a:solidFill>
                  <a:srgbClr val="FF0000"/>
                </a:solidFill>
                <a:latin typeface="Times New Roman" panose="02020603050405020304" pitchFamily="18" charset="0"/>
                <a:cs typeface="Times New Roman" panose="02020603050405020304" pitchFamily="18" charset="0"/>
              </a:rPr>
              <a:pPr/>
              <a:t>17</a:t>
            </a:fld>
            <a:endParaRPr lang="en-PK"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867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9946E-BF43-8A77-E13B-3487D69266F5}"/>
              </a:ext>
            </a:extLst>
          </p:cNvPr>
          <p:cNvSpPr>
            <a:spLocks noGrp="1"/>
          </p:cNvSpPr>
          <p:nvPr>
            <p:ph idx="1"/>
          </p:nvPr>
        </p:nvSpPr>
        <p:spPr>
          <a:xfrm>
            <a:off x="436880" y="1117600"/>
            <a:ext cx="11247120" cy="5375275"/>
          </a:xfrm>
        </p:spPr>
        <p:txBody>
          <a:bodyPr>
            <a:normAutofit/>
          </a:bodyPr>
          <a:lstStyle/>
          <a:p>
            <a:pPr marL="0" indent="0" algn="just">
              <a:buNone/>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It is observed </a:t>
            </a:r>
            <a:r>
              <a:rPr lang="en-US" sz="3200" dirty="0">
                <a:latin typeface="Times New Roman" panose="02020603050405020304" pitchFamily="18" charset="0"/>
                <a:ea typeface="Verdana" panose="020B0604030504040204" pitchFamily="34" charset="0"/>
                <a:cs typeface="Times New Roman" panose="02020603050405020304" pitchFamily="18" charset="0"/>
              </a:rPr>
              <a:t>from the literature </a:t>
            </a: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that there are several key problems or areas of lack on flame deflectors and water deluge systems.</a:t>
            </a:r>
          </a:p>
          <a:p>
            <a:pPr marL="0" indent="0" algn="just">
              <a:buNone/>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800" b="0" i="0" dirty="0">
                <a:solidFill>
                  <a:schemeClr val="accent6"/>
                </a:solidFill>
                <a:effectLst/>
                <a:highlight>
                  <a:srgbClr val="FFFFFF"/>
                </a:highlight>
                <a:latin typeface="Times New Roman" panose="02020603050405020304" pitchFamily="18" charset="0"/>
                <a:cs typeface="Times New Roman" panose="02020603050405020304" pitchFamily="18" charset="0"/>
              </a:rPr>
              <a:t>Analyzing optimal design parameters to effectively manage extreme heat during a variety of rocket launch scenarios.</a:t>
            </a:r>
          </a:p>
          <a:p>
            <a:pPr marL="457200" lvl="1" indent="0">
              <a:buNone/>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800" b="0" i="0" strike="sngStrike" dirty="0">
                <a:solidFill>
                  <a:srgbClr val="FF0000"/>
                </a:solidFill>
                <a:effectLst/>
                <a:highlight>
                  <a:srgbClr val="FFFFFF"/>
                </a:highlight>
                <a:latin typeface="Times New Roman" panose="02020603050405020304" pitchFamily="18" charset="0"/>
                <a:cs typeface="Times New Roman" panose="02020603050405020304" pitchFamily="18" charset="0"/>
              </a:rPr>
              <a:t>There is a lack </a:t>
            </a:r>
            <a:r>
              <a:rPr lang="en-US" sz="2800" b="0" i="0" dirty="0">
                <a:solidFill>
                  <a:srgbClr val="FF0000"/>
                </a:solidFill>
                <a:effectLst/>
                <a:highlight>
                  <a:srgbClr val="FFFFFF"/>
                </a:highlight>
                <a:latin typeface="Times New Roman" panose="02020603050405020304" pitchFamily="18" charset="0"/>
                <a:cs typeface="Times New Roman" panose="02020603050405020304" pitchFamily="18" charset="0"/>
              </a:rPr>
              <a:t>of comprehensive empirical/ Numerical studies that specifically evaluate the design parameters.</a:t>
            </a:r>
            <a:endParaRPr lang="en-US" sz="2800" dirty="0">
              <a:solidFill>
                <a:srgbClr val="FF0000"/>
              </a:solidFill>
              <a:highlight>
                <a:srgbClr val="FFFFFF"/>
              </a:highlight>
            </a:endParaRPr>
          </a:p>
          <a:p>
            <a:pPr marL="457200" lvl="1" indent="0">
              <a:buNone/>
            </a:pPr>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800" strike="sngStrike" dirty="0">
                <a:solidFill>
                  <a:schemeClr val="accent4"/>
                </a:solidFill>
                <a:latin typeface="Times New Roman" panose="02020603050405020304" pitchFamily="18" charset="0"/>
                <a:cs typeface="Times New Roman" panose="02020603050405020304" pitchFamily="18" charset="0"/>
              </a:rPr>
              <a:t>The lack of research into optimal design parameters inhibits the development of standardized guidelines and best practices for designing and implementing flame deflectors and water deluge systems.</a:t>
            </a:r>
            <a:endParaRPr lang="en-US" sz="2800" dirty="0">
              <a:solidFill>
                <a:schemeClr val="accent4"/>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800" dirty="0">
                <a:solidFill>
                  <a:schemeClr val="accent4"/>
                </a:solidFill>
              </a:rPr>
              <a:t>……..</a:t>
            </a:r>
            <a:endParaRPr lang="en-US" sz="2800" dirty="0">
              <a:solidFill>
                <a:schemeClr val="accent4"/>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E8F1F54-18AD-9C19-78BE-CA305016CD80}"/>
              </a:ext>
            </a:extLst>
          </p:cNvPr>
          <p:cNvSpPr txBox="1">
            <a:spLocks/>
          </p:cNvSpPr>
          <p:nvPr/>
        </p:nvSpPr>
        <p:spPr>
          <a:xfrm>
            <a:off x="0" y="0"/>
            <a:ext cx="3210560" cy="833120"/>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Research Gap</a:t>
            </a:r>
            <a:r>
              <a:rPr lang="en-US" b="1" dirty="0">
                <a:solidFill>
                  <a:schemeClr val="bg1"/>
                </a:solidFill>
                <a:latin typeface="+mj-lt"/>
                <a:ea typeface="+mj-ea"/>
                <a:cs typeface="+mj-cs"/>
              </a:rPr>
              <a:t> </a:t>
            </a:r>
          </a:p>
        </p:txBody>
      </p:sp>
      <p:sp>
        <p:nvSpPr>
          <p:cNvPr id="4" name="Slide Number Placeholder 3">
            <a:extLst>
              <a:ext uri="{FF2B5EF4-FFF2-40B4-BE49-F238E27FC236}">
                <a16:creationId xmlns:a16="http://schemas.microsoft.com/office/drawing/2014/main" id="{7FBC9BED-4F00-5F41-8A55-686D5121C6FD}"/>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18</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07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9946E-BF43-8A77-E13B-3487D69266F5}"/>
              </a:ext>
            </a:extLst>
          </p:cNvPr>
          <p:cNvSpPr>
            <a:spLocks noGrp="1"/>
          </p:cNvSpPr>
          <p:nvPr>
            <p:ph idx="1"/>
          </p:nvPr>
        </p:nvSpPr>
        <p:spPr>
          <a:xfrm>
            <a:off x="436880" y="1117600"/>
            <a:ext cx="11247120" cy="5375275"/>
          </a:xfrm>
        </p:spPr>
        <p:txBody>
          <a:bodyPr>
            <a:normAutofit lnSpcReduction="10000"/>
          </a:bodyPr>
          <a:lstStyle/>
          <a:p>
            <a:pPr marL="0" indent="0" algn="just">
              <a:buNone/>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It is observed </a:t>
            </a:r>
            <a:r>
              <a:rPr lang="en-US" sz="3200" dirty="0">
                <a:latin typeface="Times New Roman" panose="02020603050405020304" pitchFamily="18" charset="0"/>
                <a:ea typeface="Verdana" panose="020B0604030504040204" pitchFamily="34" charset="0"/>
                <a:cs typeface="Times New Roman" panose="02020603050405020304" pitchFamily="18" charset="0"/>
              </a:rPr>
              <a:t>from the literature </a:t>
            </a: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that there are several key problems or areas of lack on flame deflectors and water deluge systems. </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Limited Focus on Offshore Launching</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Insufficient Investigation of Secondary Water Injection</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Need for Advanced Cooling Optimization Methods</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Limited Understanding of Multi-Rocket Launching Dynamics</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Scarcity of Comprehensive Numerical Simulation Studies</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Limited Research on Optimal Cooling Parameters</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Lack of Comprehensive Studies on Offshore Rocket Launching</a:t>
            </a:r>
          </a:p>
          <a:p>
            <a:pPr algn="just">
              <a:buFont typeface="Wingdings" panose="05000000000000000000" pitchFamily="2" charset="2"/>
              <a:buChar char="Ø"/>
            </a:pPr>
            <a:r>
              <a:rPr lang="en-US" sz="3200" b="0" i="0" dirty="0">
                <a:solidFill>
                  <a:srgbClr val="0D0D0D"/>
                </a:solidFill>
                <a:effectLst/>
                <a:highlight>
                  <a:srgbClr val="FFFFFF"/>
                </a:highlight>
                <a:latin typeface="Times New Roman" panose="02020603050405020304" pitchFamily="18" charset="0"/>
                <a:cs typeface="Times New Roman" panose="02020603050405020304" pitchFamily="18" charset="0"/>
              </a:rPr>
              <a:t>Insufficient Exploration of Multi-Rocket Launching Dynamics</a:t>
            </a:r>
          </a:p>
        </p:txBody>
      </p:sp>
      <p:sp>
        <p:nvSpPr>
          <p:cNvPr id="2" name="Title 1">
            <a:extLst>
              <a:ext uri="{FF2B5EF4-FFF2-40B4-BE49-F238E27FC236}">
                <a16:creationId xmlns:a16="http://schemas.microsoft.com/office/drawing/2014/main" id="{2E8F1F54-18AD-9C19-78BE-CA305016CD80}"/>
              </a:ext>
            </a:extLst>
          </p:cNvPr>
          <p:cNvSpPr txBox="1">
            <a:spLocks/>
          </p:cNvSpPr>
          <p:nvPr/>
        </p:nvSpPr>
        <p:spPr>
          <a:xfrm>
            <a:off x="0" y="0"/>
            <a:ext cx="3210560" cy="833120"/>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Research Gap</a:t>
            </a:r>
            <a:r>
              <a:rPr lang="en-US" b="1" dirty="0">
                <a:solidFill>
                  <a:schemeClr val="bg1"/>
                </a:solidFill>
                <a:latin typeface="+mj-lt"/>
                <a:ea typeface="+mj-ea"/>
                <a:cs typeface="+mj-cs"/>
              </a:rPr>
              <a:t> </a:t>
            </a:r>
          </a:p>
        </p:txBody>
      </p:sp>
      <p:sp>
        <p:nvSpPr>
          <p:cNvPr id="4" name="Slide Number Placeholder 3">
            <a:extLst>
              <a:ext uri="{FF2B5EF4-FFF2-40B4-BE49-F238E27FC236}">
                <a16:creationId xmlns:a16="http://schemas.microsoft.com/office/drawing/2014/main" id="{799D04AF-518F-B00B-BE41-7CDDD9A45DB2}"/>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19</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429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8"/>
            <a:ext cx="7931224" cy="274042"/>
          </a:xfrm>
        </p:spPr>
        <p:txBody>
          <a:bodyPr>
            <a:normAutofit fontScale="90000"/>
          </a:bodyPr>
          <a:lstStyle/>
          <a:p>
            <a:r>
              <a:rPr lang="en-GB" dirty="0"/>
              <a:t>                  </a:t>
            </a:r>
            <a:endParaRPr lang="en-GB" dirty="0">
              <a:solidFill>
                <a:srgbClr val="00B050"/>
              </a:solidFill>
            </a:endParaRPr>
          </a:p>
        </p:txBody>
      </p:sp>
      <p:sp>
        <p:nvSpPr>
          <p:cNvPr id="2" name="Content Placeholder 1"/>
          <p:cNvSpPr>
            <a:spLocks noGrp="1"/>
          </p:cNvSpPr>
          <p:nvPr>
            <p:ph idx="1"/>
          </p:nvPr>
        </p:nvSpPr>
        <p:spPr>
          <a:xfrm>
            <a:off x="376774" y="101918"/>
            <a:ext cx="11601011" cy="6742106"/>
          </a:xfrm>
        </p:spPr>
        <p:txBody>
          <a:bodyPr>
            <a:normAutofit fontScale="25000" lnSpcReduction="20000"/>
          </a:bodyPr>
          <a:lstStyle/>
          <a:p>
            <a:pPr marL="0" indent="0" algn="ctr">
              <a:spcBef>
                <a:spcPts val="0"/>
              </a:spcBef>
              <a:spcAft>
                <a:spcPts val="0"/>
              </a:spcAft>
              <a:buNone/>
            </a:pPr>
            <a:r>
              <a:rPr lang="en-US" sz="6000" b="1" dirty="0">
                <a:latin typeface="Times New Roman" panose="02020603050405020304" pitchFamily="18" charset="0"/>
                <a:ea typeface="Times New Roman" panose="02020603050405020304" pitchFamily="18" charset="0"/>
              </a:rPr>
              <a:t>		</a:t>
            </a:r>
          </a:p>
          <a:p>
            <a:pPr marL="0" indent="0" algn="ctr">
              <a:lnSpc>
                <a:spcPct val="170000"/>
              </a:lnSpc>
              <a:spcBef>
                <a:spcPts val="0"/>
              </a:spcBef>
              <a:spcAft>
                <a:spcPts val="0"/>
              </a:spcAft>
              <a:buNone/>
            </a:pPr>
            <a:r>
              <a:rPr lang="en-US" sz="7000" b="1" dirty="0">
                <a:latin typeface="Times New Roman" panose="02020603050405020304" pitchFamily="18" charset="0"/>
                <a:ea typeface="Times New Roman" panose="02020603050405020304" pitchFamily="18" charset="0"/>
              </a:rPr>
              <a:t>	</a:t>
            </a:r>
            <a:r>
              <a:rPr lang="en-US" sz="11200" b="1" dirty="0">
                <a:solidFill>
                  <a:schemeClr val="accent3"/>
                </a:solidFill>
                <a:latin typeface="Times New Roman" panose="02020603050405020304" pitchFamily="18" charset="0"/>
                <a:ea typeface="Times New Roman" panose="02020603050405020304" pitchFamily="18" charset="0"/>
              </a:rPr>
              <a:t>Design a Flame Deflector Water Deluge System to Control Flow and Thermal Environment</a:t>
            </a:r>
            <a:endParaRPr lang="en-GB" sz="5000" b="1" dirty="0">
              <a:solidFill>
                <a:srgbClr val="0070C0"/>
              </a:solidFill>
              <a:latin typeface="Times New Roman" panose="02020603050405020304" pitchFamily="18" charset="0"/>
              <a:cs typeface="Times New Roman" panose="02020603050405020304" pitchFamily="18" charset="0"/>
            </a:endParaRPr>
          </a:p>
          <a:p>
            <a:pPr marL="109728" indent="0" algn="ctr">
              <a:buNone/>
            </a:pPr>
            <a:endParaRPr lang="en-GB" sz="5000" b="1" dirty="0">
              <a:solidFill>
                <a:srgbClr val="0070C0"/>
              </a:solidFill>
              <a:latin typeface="Times New Roman" panose="02020603050405020304" pitchFamily="18" charset="0"/>
              <a:cs typeface="Times New Roman" panose="02020603050405020304" pitchFamily="18" charset="0"/>
            </a:endParaRPr>
          </a:p>
          <a:p>
            <a:pPr marL="109728" indent="0" algn="ctr">
              <a:buNone/>
            </a:pPr>
            <a:r>
              <a:rPr lang="en-GB" sz="11200" b="1" dirty="0">
                <a:solidFill>
                  <a:srgbClr val="0070C0"/>
                </a:solidFill>
                <a:latin typeface="Times New Roman" panose="02020603050405020304" pitchFamily="18" charset="0"/>
                <a:cs typeface="Times New Roman" panose="02020603050405020304" pitchFamily="18" charset="0"/>
              </a:rPr>
              <a:t>Initial Seminar</a:t>
            </a:r>
          </a:p>
          <a:p>
            <a:pPr marL="109728" indent="0" algn="ctr">
              <a:buNone/>
            </a:pPr>
            <a:endParaRPr lang="en-GB" sz="3200" b="1" dirty="0">
              <a:solidFill>
                <a:srgbClr val="0070C0"/>
              </a:solidFill>
              <a:latin typeface="Times New Roman" panose="02020603050405020304" pitchFamily="18" charset="0"/>
              <a:cs typeface="Times New Roman" panose="02020603050405020304" pitchFamily="18" charset="0"/>
            </a:endParaRPr>
          </a:p>
          <a:p>
            <a:pPr marL="109728" indent="0" algn="ctr">
              <a:buNone/>
            </a:pPr>
            <a:r>
              <a:rPr lang="en-US" sz="8000" b="1" dirty="0">
                <a:latin typeface="Times New Roman" panose="02020603050405020304" pitchFamily="18" charset="0"/>
                <a:cs typeface="Times New Roman" panose="02020603050405020304" pitchFamily="18" charset="0"/>
              </a:rPr>
              <a:t>Iftikhar Ahmed Bhutto</a:t>
            </a:r>
            <a:endParaRPr lang="en-GB" sz="8000" b="1" dirty="0">
              <a:latin typeface="Times New Roman" panose="02020603050405020304" pitchFamily="18" charset="0"/>
              <a:cs typeface="Times New Roman" panose="02020603050405020304" pitchFamily="18" charset="0"/>
            </a:endParaRPr>
          </a:p>
          <a:p>
            <a:pPr marL="109728" indent="0" algn="ctr">
              <a:buNone/>
            </a:pPr>
            <a:r>
              <a:rPr lang="en-US" sz="7200" b="1" dirty="0">
                <a:latin typeface="Times New Roman" panose="02020603050405020304" pitchFamily="18" charset="0"/>
                <a:cs typeface="Times New Roman" panose="02020603050405020304" pitchFamily="18" charset="0"/>
              </a:rPr>
              <a:t>23 Ph.D. A.Math-008</a:t>
            </a:r>
            <a:endParaRPr lang="en-GB" sz="7200" b="1" dirty="0">
              <a:latin typeface="Times New Roman" panose="02020603050405020304" pitchFamily="18" charset="0"/>
              <a:cs typeface="Times New Roman" panose="02020603050405020304" pitchFamily="18" charset="0"/>
            </a:endParaRPr>
          </a:p>
          <a:p>
            <a:pPr marL="109728" indent="0" algn="ctr">
              <a:buNone/>
            </a:pPr>
            <a:r>
              <a:rPr lang="en-GB" sz="7200" b="1" dirty="0">
                <a:latin typeface="Times New Roman" panose="02020603050405020304" pitchFamily="18" charset="0"/>
                <a:cs typeface="Times New Roman" panose="02020603050405020304" pitchFamily="18" charset="0"/>
              </a:rPr>
              <a:t>Department of BS&amp;RS (Applied Mathematics)</a:t>
            </a:r>
          </a:p>
          <a:p>
            <a:pPr marL="109728" indent="0" algn="ctr">
              <a:buNone/>
            </a:pPr>
            <a:endParaRPr lang="en-GB" sz="5600" b="1" u="sng" dirty="0">
              <a:latin typeface="Times New Roman" panose="02020603050405020304" pitchFamily="18" charset="0"/>
              <a:cs typeface="Times New Roman" panose="02020603050405020304" pitchFamily="18" charset="0"/>
            </a:endParaRPr>
          </a:p>
          <a:p>
            <a:pPr marL="109728" indent="0">
              <a:lnSpc>
                <a:spcPct val="170000"/>
              </a:lnSpc>
              <a:buNone/>
            </a:pPr>
            <a:r>
              <a:rPr lang="en-GB" sz="5600" b="1" dirty="0">
                <a:solidFill>
                  <a:srgbClr val="0070C0"/>
                </a:solidFill>
                <a:latin typeface="Times New Roman" panose="02020603050405020304" pitchFamily="18" charset="0"/>
                <a:cs typeface="Times New Roman" panose="02020603050405020304" pitchFamily="18" charset="0"/>
              </a:rPr>
              <a:t>	</a:t>
            </a:r>
            <a:r>
              <a:rPr lang="en-GB" sz="7200" b="1" dirty="0">
                <a:solidFill>
                  <a:srgbClr val="0070C0"/>
                </a:solidFill>
                <a:latin typeface="Times New Roman" panose="02020603050405020304" pitchFamily="18" charset="0"/>
                <a:cs typeface="Times New Roman" panose="02020603050405020304" pitchFamily="18" charset="0"/>
              </a:rPr>
              <a:t>Supervisor</a:t>
            </a:r>
            <a:r>
              <a:rPr lang="en-GB" sz="4800" b="1" dirty="0">
                <a:solidFill>
                  <a:srgbClr val="0070C0"/>
                </a:solidFill>
                <a:latin typeface="Times New Roman" panose="02020603050405020304" pitchFamily="18" charset="0"/>
                <a:cs typeface="Times New Roman" panose="02020603050405020304" pitchFamily="18" charset="0"/>
              </a:rPr>
              <a:t>			</a:t>
            </a:r>
            <a:r>
              <a:rPr lang="en-GB" sz="7200" b="1" dirty="0">
                <a:solidFill>
                  <a:srgbClr val="0070C0"/>
                </a:solidFill>
                <a:latin typeface="Times New Roman" panose="02020603050405020304" pitchFamily="18" charset="0"/>
                <a:cs typeface="Times New Roman" panose="02020603050405020304" pitchFamily="18" charset="0"/>
              </a:rPr>
              <a:t>Co-Supervisor</a:t>
            </a:r>
            <a:r>
              <a:rPr lang="en-GB" sz="4800" b="1" dirty="0">
                <a:solidFill>
                  <a:srgbClr val="0070C0"/>
                </a:solidFill>
                <a:latin typeface="Times New Roman" panose="02020603050405020304" pitchFamily="18" charset="0"/>
                <a:cs typeface="Times New Roman" panose="02020603050405020304" pitchFamily="18" charset="0"/>
              </a:rPr>
              <a:t>	</a:t>
            </a:r>
            <a:r>
              <a:rPr lang="en-GB" sz="4000" b="1" dirty="0">
                <a:solidFill>
                  <a:srgbClr val="0070C0"/>
                </a:solidFill>
                <a:latin typeface="Times New Roman" panose="02020603050405020304" pitchFamily="18" charset="0"/>
                <a:cs typeface="Times New Roman" panose="02020603050405020304" pitchFamily="18" charset="0"/>
              </a:rPr>
              <a:t>			</a:t>
            </a:r>
            <a:r>
              <a:rPr lang="en-GB" sz="7200" b="1" dirty="0">
                <a:solidFill>
                  <a:srgbClr val="0070C0"/>
                </a:solidFill>
                <a:latin typeface="Times New Roman" panose="02020603050405020304" pitchFamily="18" charset="0"/>
                <a:cs typeface="Times New Roman" panose="02020603050405020304" pitchFamily="18" charset="0"/>
              </a:rPr>
              <a:t>Co-Supervisor</a:t>
            </a:r>
          </a:p>
          <a:p>
            <a:pPr marL="109728" indent="0" algn="just">
              <a:lnSpc>
                <a:spcPct val="170000"/>
              </a:lnSpc>
              <a:spcBef>
                <a:spcPts val="0"/>
              </a:spcBef>
              <a:buNone/>
            </a:pPr>
            <a:r>
              <a:rPr lang="en-GB" sz="6400" b="1" dirty="0">
                <a:latin typeface="Times New Roman" panose="02020603050405020304" pitchFamily="18" charset="0"/>
                <a:cs typeface="Times New Roman" panose="02020603050405020304" pitchFamily="18" charset="0"/>
              </a:rPr>
              <a:t>	Prof. </a:t>
            </a:r>
            <a:r>
              <a:rPr lang="en-GB" sz="6400" b="1" dirty="0" err="1">
                <a:latin typeface="Times New Roman" panose="02020603050405020304" pitchFamily="18" charset="0"/>
                <a:cs typeface="Times New Roman" panose="02020603050405020304" pitchFamily="18" charset="0"/>
              </a:rPr>
              <a:t>Dr.</a:t>
            </a:r>
            <a:r>
              <a:rPr lang="en-GB" sz="6400" b="1" dirty="0">
                <a:latin typeface="Times New Roman" panose="02020603050405020304" pitchFamily="18" charset="0"/>
                <a:cs typeface="Times New Roman" panose="02020603050405020304" pitchFamily="18" charset="0"/>
              </a:rPr>
              <a:t> </a:t>
            </a:r>
            <a:r>
              <a:rPr lang="en-GB" sz="6400" b="1" dirty="0" err="1">
                <a:latin typeface="Times New Roman" panose="02020603050405020304" pitchFamily="18" charset="0"/>
                <a:cs typeface="Times New Roman" panose="02020603050405020304" pitchFamily="18" charset="0"/>
              </a:rPr>
              <a:t>Feroz</a:t>
            </a:r>
            <a:r>
              <a:rPr lang="en-GB" sz="6400" b="1" dirty="0">
                <a:latin typeface="Times New Roman" panose="02020603050405020304" pitchFamily="18" charset="0"/>
                <a:cs typeface="Times New Roman" panose="02020603050405020304" pitchFamily="18" charset="0"/>
              </a:rPr>
              <a:t> Shah			</a:t>
            </a:r>
            <a:r>
              <a:rPr lang="en-GB" sz="6400" b="1" dirty="0" err="1">
                <a:latin typeface="Times New Roman" panose="02020603050405020304" pitchFamily="18" charset="0"/>
                <a:cs typeface="Times New Roman" panose="02020603050405020304" pitchFamily="18" charset="0"/>
              </a:rPr>
              <a:t>Dr.</a:t>
            </a:r>
            <a:r>
              <a:rPr lang="en-GB" sz="6400" b="1" dirty="0">
                <a:latin typeface="Times New Roman" panose="02020603050405020304" pitchFamily="18" charset="0"/>
                <a:cs typeface="Times New Roman" panose="02020603050405020304" pitchFamily="18" charset="0"/>
              </a:rPr>
              <a:t> </a:t>
            </a:r>
            <a:r>
              <a:rPr lang="en-GB" sz="6400" b="1" dirty="0" err="1">
                <a:latin typeface="Times New Roman" panose="02020603050405020304" pitchFamily="18" charset="0"/>
                <a:cs typeface="Times New Roman" panose="02020603050405020304" pitchFamily="18" charset="0"/>
              </a:rPr>
              <a:t>Mukkarum</a:t>
            </a:r>
            <a:r>
              <a:rPr lang="en-GB" sz="6400" b="1" dirty="0">
                <a:latin typeface="Times New Roman" panose="02020603050405020304" pitchFamily="18" charset="0"/>
                <a:cs typeface="Times New Roman" panose="02020603050405020304" pitchFamily="18" charset="0"/>
              </a:rPr>
              <a:t> Hussain  			</a:t>
            </a:r>
            <a:r>
              <a:rPr lang="en-GB" sz="6400" b="1" dirty="0" err="1">
                <a:latin typeface="Times New Roman" panose="02020603050405020304" pitchFamily="18" charset="0"/>
                <a:cs typeface="Times New Roman" panose="02020603050405020304" pitchFamily="18" charset="0"/>
              </a:rPr>
              <a:t>Dr.</a:t>
            </a:r>
            <a:r>
              <a:rPr lang="en-GB" sz="6400" b="1" dirty="0">
                <a:latin typeface="Times New Roman" panose="02020603050405020304" pitchFamily="18" charset="0"/>
                <a:cs typeface="Times New Roman" panose="02020603050405020304" pitchFamily="18" charset="0"/>
              </a:rPr>
              <a:t> Fozia Shaikh</a:t>
            </a:r>
          </a:p>
          <a:p>
            <a:pPr marL="109728" indent="0" algn="just">
              <a:lnSpc>
                <a:spcPct val="170000"/>
              </a:lnSpc>
              <a:spcBef>
                <a:spcPts val="0"/>
              </a:spcBef>
              <a:buNone/>
            </a:pPr>
            <a:r>
              <a:rPr lang="en-GB" sz="6400" b="1" dirty="0">
                <a:latin typeface="Times New Roman" panose="02020603050405020304" pitchFamily="18" charset="0"/>
                <a:cs typeface="Times New Roman" panose="02020603050405020304" pitchFamily="18" charset="0"/>
              </a:rPr>
              <a:t>	Dept: of BS&amp;RS			 General Manager 				 Dept: of BS&amp;RS</a:t>
            </a:r>
          </a:p>
          <a:p>
            <a:pPr marL="109728" indent="0" algn="just">
              <a:lnSpc>
                <a:spcPct val="170000"/>
              </a:lnSpc>
              <a:spcBef>
                <a:spcPts val="0"/>
              </a:spcBef>
              <a:buNone/>
            </a:pPr>
            <a:r>
              <a:rPr lang="en-GB" sz="6400" b="1" dirty="0">
                <a:latin typeface="Times New Roman" panose="02020603050405020304" pitchFamily="18" charset="0"/>
                <a:cs typeface="Times New Roman" panose="02020603050405020304" pitchFamily="18" charset="0"/>
              </a:rPr>
              <a:t>	Mehran UET, Jamshoro		 SUPARCO, Karachi		 	Mehran UET, Jamshoro</a:t>
            </a:r>
          </a:p>
          <a:p>
            <a:pPr marL="109728" indent="0" algn="just">
              <a:spcBef>
                <a:spcPts val="0"/>
              </a:spcBef>
              <a:buNone/>
            </a:pPr>
            <a:endParaRPr lang="en-GB" sz="4000" b="1" dirty="0">
              <a:latin typeface="Times New Roman" panose="02020603050405020304" pitchFamily="18" charset="0"/>
              <a:cs typeface="Times New Roman" panose="02020603050405020304" pitchFamily="18" charset="0"/>
            </a:endParaRPr>
          </a:p>
          <a:p>
            <a:pPr marL="109728" indent="0" algn="just">
              <a:spcBef>
                <a:spcPts val="0"/>
              </a:spcBef>
              <a:buNone/>
            </a:pPr>
            <a:r>
              <a:rPr lang="en-GB" sz="4000" b="1" dirty="0">
                <a:latin typeface="Times New Roman" panose="02020603050405020304" pitchFamily="18" charset="0"/>
                <a:cs typeface="Times New Roman" panose="02020603050405020304" pitchFamily="18" charset="0"/>
              </a:rPr>
              <a:t>				</a:t>
            </a:r>
          </a:p>
          <a:p>
            <a:pPr marL="109728" indent="0" algn="just">
              <a:spcBef>
                <a:spcPts val="0"/>
              </a:spcBef>
              <a:buNone/>
            </a:pPr>
            <a:endParaRPr lang="en-GB" sz="4000" b="1" dirty="0">
              <a:latin typeface="Times New Roman" panose="02020603050405020304" pitchFamily="18" charset="0"/>
              <a:cs typeface="Times New Roman" panose="02020603050405020304" pitchFamily="18" charset="0"/>
            </a:endParaRPr>
          </a:p>
          <a:p>
            <a:pPr marL="109728" indent="0" algn="ctr">
              <a:lnSpc>
                <a:spcPct val="170000"/>
              </a:lnSpc>
              <a:spcBef>
                <a:spcPts val="0"/>
              </a:spcBef>
              <a:buNone/>
            </a:pPr>
            <a:r>
              <a:rPr lang="en-GB" sz="4000" b="1" dirty="0">
                <a:latin typeface="Times New Roman" panose="02020603050405020304" pitchFamily="18" charset="0"/>
                <a:cs typeface="Times New Roman" panose="02020603050405020304" pitchFamily="18" charset="0"/>
              </a:rPr>
              <a:t>	</a:t>
            </a:r>
            <a:r>
              <a:rPr lang="en-GB" sz="7200" b="1" dirty="0">
                <a:latin typeface="Times New Roman" panose="02020603050405020304" pitchFamily="18" charset="0"/>
                <a:cs typeface="Times New Roman" panose="02020603050405020304" pitchFamily="18" charset="0"/>
              </a:rPr>
              <a:t>Directorate of Postgraduate Studies, Faculty of Science, Technology and Humanities, </a:t>
            </a:r>
            <a:r>
              <a:rPr lang="en-US" sz="7200" b="1" dirty="0">
                <a:latin typeface="Times New Roman" panose="02020603050405020304" pitchFamily="18" charset="0"/>
                <a:cs typeface="Times New Roman" panose="02020603050405020304" pitchFamily="18" charset="0"/>
              </a:rPr>
              <a:t>Mehran University of Engineering  and  Technology,  Jamshoro, Sindh, Pakistan  </a:t>
            </a:r>
          </a:p>
          <a:p>
            <a:pPr marL="0" indent="0" algn="just">
              <a:buNone/>
            </a:pPr>
            <a:endParaRPr lang="en-GB" sz="6400" dirty="0">
              <a:solidFill>
                <a:srgbClr val="FF0000"/>
              </a:solidFill>
            </a:endParaRPr>
          </a:p>
        </p:txBody>
      </p:sp>
      <p:pic>
        <p:nvPicPr>
          <p:cNvPr id="4" name="Picture 3" descr="C:\Users\memon\Desktop\MUET_Logo.png">
            <a:extLst>
              <a:ext uri="{FF2B5EF4-FFF2-40B4-BE49-F238E27FC236}">
                <a16:creationId xmlns:a16="http://schemas.microsoft.com/office/drawing/2014/main" id="{1FD2AAD7-5E09-7177-4324-14110C12C1E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1" y="13976"/>
            <a:ext cx="1280160" cy="1069407"/>
          </a:xfrm>
          <a:prstGeom prst="rect">
            <a:avLst/>
          </a:prstGeom>
          <a:noFill/>
          <a:ln>
            <a:noFill/>
          </a:ln>
        </p:spPr>
      </p:pic>
      <p:sp>
        <p:nvSpPr>
          <p:cNvPr id="5" name="Slide Number Placeholder 4">
            <a:extLst>
              <a:ext uri="{FF2B5EF4-FFF2-40B4-BE49-F238E27FC236}">
                <a16:creationId xmlns:a16="http://schemas.microsoft.com/office/drawing/2014/main" id="{4D6E2B3E-6234-7401-BE3C-C66836021004}"/>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8000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5672-8998-93C5-E4F0-3E85525323F9}"/>
              </a:ext>
            </a:extLst>
          </p:cNvPr>
          <p:cNvSpPr>
            <a:spLocks noGrp="1"/>
          </p:cNvSpPr>
          <p:nvPr>
            <p:ph type="title"/>
          </p:nvPr>
        </p:nvSpPr>
        <p:spPr>
          <a:xfrm>
            <a:off x="6731844" y="40640"/>
            <a:ext cx="4077547" cy="812800"/>
          </a:xfrm>
          <a:solidFill>
            <a:schemeClr val="tx2"/>
          </a:solidFill>
        </p:spPr>
        <p:txBody>
          <a:bodyPr anchor="ctr">
            <a:normAutofit fontScale="90000"/>
          </a:bodyPr>
          <a:lstStyle/>
          <a:p>
            <a:r>
              <a:rPr lang="en-US"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US" dirty="0">
              <a:solidFill>
                <a:schemeClr val="bg1"/>
              </a:solidFill>
            </a:endParaRPr>
          </a:p>
        </p:txBody>
      </p:sp>
      <p:pic>
        <p:nvPicPr>
          <p:cNvPr id="5" name="Picture 4" descr="A long shot of a roller coaster&#10;&#10;Description automatically generated">
            <a:extLst>
              <a:ext uri="{FF2B5EF4-FFF2-40B4-BE49-F238E27FC236}">
                <a16:creationId xmlns:a16="http://schemas.microsoft.com/office/drawing/2014/main" id="{BFC61297-DB5E-9C5A-BCCF-B9F816278C07}"/>
              </a:ext>
            </a:extLst>
          </p:cNvPr>
          <p:cNvPicPr>
            <a:picLocks noChangeAspect="1"/>
          </p:cNvPicPr>
          <p:nvPr/>
        </p:nvPicPr>
        <p:blipFill rotWithShape="1">
          <a:blip r:embed="rId2">
            <a:extLst>
              <a:ext uri="{28A0092B-C50C-407E-A947-70E740481C1C}">
                <a14:useLocalDpi xmlns:a14="http://schemas.microsoft.com/office/drawing/2010/main" val="0"/>
              </a:ext>
            </a:extLst>
          </a:blip>
          <a:srcRect l="34179" r="15810"/>
          <a:stretch/>
        </p:blipFill>
        <p:spPr>
          <a:xfrm>
            <a:off x="0" y="40640"/>
            <a:ext cx="5501023" cy="6593839"/>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EF26816B-7D88-0B2D-0CFA-CE3C6282F1F9}"/>
              </a:ext>
            </a:extLst>
          </p:cNvPr>
          <p:cNvSpPr>
            <a:spLocks noGrp="1"/>
          </p:cNvSpPr>
          <p:nvPr>
            <p:ph idx="1"/>
          </p:nvPr>
        </p:nvSpPr>
        <p:spPr>
          <a:xfrm>
            <a:off x="5720079" y="853440"/>
            <a:ext cx="6471917" cy="5781039"/>
          </a:xfrm>
        </p:spPr>
        <p:txBody>
          <a:bodyPr>
            <a:normAutofit fontScale="92500"/>
          </a:bodyPr>
          <a:lstStyle/>
          <a:p>
            <a:pPr marL="0" indent="0" algn="just">
              <a:lnSpc>
                <a:spcPct val="110000"/>
              </a:lnSpc>
              <a:buNone/>
            </a:pPr>
            <a:r>
              <a:rPr lang="en-US" dirty="0"/>
              <a:t>An effective flame deflector water deluge system is required to control the thermal environment on a launch pad during rocket launches. This system must be capable of withstanding the intense heat and pressure generated by rocket exhaust, while also effectively dissipating and directing the heat away from the launch pad structures.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design parameters are crucial for optimizing flame deflectors and water deluge systems in managing extreme heat during rocket launches. This lack of comprehensive </a:t>
            </a:r>
            <a:r>
              <a:rPr lang="en-US"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empirical studies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focusing on geometric configurations, </a:t>
            </a:r>
            <a:r>
              <a:rPr lang="en-US"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mass flow rates, temperature on trench , nozzle placements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timing sequences impedes the development of standardized guidelines for efficiently implementing these critical components across diverse launch environments. </a:t>
            </a:r>
          </a:p>
        </p:txBody>
      </p:sp>
      <p:sp>
        <p:nvSpPr>
          <p:cNvPr id="4" name="Slide Number Placeholder 3">
            <a:extLst>
              <a:ext uri="{FF2B5EF4-FFF2-40B4-BE49-F238E27FC236}">
                <a16:creationId xmlns:a16="http://schemas.microsoft.com/office/drawing/2014/main" id="{033C90C5-14EE-5535-AC23-F29F159A07C8}"/>
              </a:ext>
            </a:extLst>
          </p:cNvPr>
          <p:cNvSpPr>
            <a:spLocks noGrp="1"/>
          </p:cNvSpPr>
          <p:nvPr>
            <p:ph type="sldNum" sz="quarter" idx="12"/>
          </p:nvPr>
        </p:nvSpPr>
        <p:spPr>
          <a:xfrm>
            <a:off x="9437791"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20</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2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F428-76B8-DA3F-713E-640C6BE68DD9}"/>
              </a:ext>
            </a:extLst>
          </p:cNvPr>
          <p:cNvSpPr>
            <a:spLocks noGrp="1"/>
          </p:cNvSpPr>
          <p:nvPr>
            <p:ph type="title"/>
          </p:nvPr>
        </p:nvSpPr>
        <p:spPr>
          <a:xfrm>
            <a:off x="0" y="0"/>
            <a:ext cx="4841240" cy="757997"/>
          </a:xfrm>
          <a:solidFill>
            <a:schemeClr val="tx2"/>
          </a:solidFill>
        </p:spPr>
        <p:txBody>
          <a:bodyPr>
            <a:normAutofit/>
          </a:bodyPr>
          <a:lstStyle/>
          <a:p>
            <a:pPr algn="ctr"/>
            <a:r>
              <a:rPr lang="en-US"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Aim and Objectives </a:t>
            </a:r>
            <a:endParaRPr lang="en-US" sz="6600" dirty="0">
              <a:solidFill>
                <a:schemeClr val="bg1"/>
              </a:solidFill>
            </a:endParaRPr>
          </a:p>
        </p:txBody>
      </p:sp>
      <p:sp>
        <p:nvSpPr>
          <p:cNvPr id="3" name="Content Placeholder 2">
            <a:extLst>
              <a:ext uri="{FF2B5EF4-FFF2-40B4-BE49-F238E27FC236}">
                <a16:creationId xmlns:a16="http://schemas.microsoft.com/office/drawing/2014/main" id="{DA053BB1-4CA3-B62A-3C52-106E15CFB9EF}"/>
              </a:ext>
            </a:extLst>
          </p:cNvPr>
          <p:cNvSpPr>
            <a:spLocks noGrp="1"/>
          </p:cNvSpPr>
          <p:nvPr>
            <p:ph idx="1"/>
          </p:nvPr>
        </p:nvSpPr>
        <p:spPr>
          <a:xfrm>
            <a:off x="838200" y="1033670"/>
            <a:ext cx="10515600" cy="5143293"/>
          </a:xfrm>
        </p:spPr>
        <p:txBody>
          <a:bodyPr>
            <a:normAutofit fontScale="92500" lnSpcReduction="10000"/>
          </a:bodyPr>
          <a:lstStyle/>
          <a:p>
            <a:pPr marL="0" marR="0" indent="0" algn="just">
              <a:lnSpc>
                <a:spcPct val="150000"/>
              </a:lnSpc>
              <a:spcBef>
                <a:spcPts val="0"/>
              </a:spcBef>
              <a:spcAft>
                <a:spcPts val="6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aim of this study is to</a:t>
            </a:r>
            <a:r>
              <a:rPr lang="en-US" dirty="0">
                <a:ea typeface="Times New Roman" panose="02020603050405020304" pitchFamily="18" charset="0"/>
              </a:rPr>
              <a:t> undertake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a:t>
            </a:r>
            <a:r>
              <a:rPr lang="en-US" kern="1400" spc="-50" dirty="0">
                <a:effectLst/>
                <a:latin typeface="Times New Roman" panose="02020603050405020304" pitchFamily="18" charset="0"/>
                <a:ea typeface="SimSun" panose="02010600030101010101" pitchFamily="2" charset="-122"/>
                <a:cs typeface="Times New Roman" panose="02020603050405020304" pitchFamily="18" charset="0"/>
              </a:rPr>
              <a:t>esign a flame deflector water deluge system to control flow and thermal environment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The objectives of this research work are:</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517525" marR="0" indent="-517525" algn="just">
              <a:lnSpc>
                <a:spcPct val="150000"/>
              </a:lnSpc>
              <a:spcBef>
                <a:spcPts val="0"/>
              </a:spcBef>
              <a:spcAft>
                <a:spcPts val="600"/>
              </a:spcAf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relationship between water injection momentum and the change in the deflector plate adiabatic wall temperature </a:t>
            </a:r>
            <a:r>
              <a:rPr lang="en-US" dirty="0">
                <a:ea typeface="Times New Roman" panose="02020603050405020304" pitchFamily="18" charset="0"/>
              </a:rPr>
              <a:t>will be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developed.</a:t>
            </a:r>
          </a:p>
          <a:p>
            <a:pPr marL="517525" marR="0" indent="-517525" algn="just">
              <a:lnSpc>
                <a:spcPct val="150000"/>
              </a:lnSpc>
              <a:spcBef>
                <a:spcPts val="0"/>
              </a:spcBef>
              <a:spcAft>
                <a:spcPts val="600"/>
              </a:spcAf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Water spray schemes analyzed to minimize the water flow and pressure head requirement.</a:t>
            </a:r>
          </a:p>
          <a:p>
            <a:pPr marL="517525" marR="0" indent="-517525" algn="just">
              <a:lnSpc>
                <a:spcPct val="150000"/>
              </a:lnSpc>
              <a:spcBef>
                <a:spcPts val="0"/>
              </a:spcBef>
              <a:spcAft>
                <a:spcPts val="600"/>
              </a:spcAf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Single and multiple-plane water deluge system configurations studied to limit the water flow and pressure head requirement.</a:t>
            </a:r>
          </a:p>
          <a:p>
            <a:pPr marL="517525" marR="0" indent="-517525" algn="just">
              <a:lnSpc>
                <a:spcPct val="150000"/>
              </a:lnSpc>
              <a:spcBef>
                <a:spcPts val="0"/>
              </a:spcBef>
              <a:spcAft>
                <a:spcPts val="600"/>
              </a:spcAft>
              <a:buFont typeface="+mj-lt"/>
              <a:buAutoNum type="arabicPeriod"/>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Single and multiple-plane water deluge system configurations with different water spray schemes will be investigated.</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F3BF3C2-24FA-5EA7-A26A-17072F448F89}"/>
              </a:ext>
            </a:extLst>
          </p:cNvPr>
          <p:cNvSpPr>
            <a:spLocks noGrp="1"/>
          </p:cNvSpPr>
          <p:nvPr>
            <p:ph type="sldNum" sz="quarter" idx="12"/>
          </p:nvPr>
        </p:nvSpPr>
        <p:spPr>
          <a:xfrm>
            <a:off x="9448800" y="6452636"/>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21</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311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DFA0-2803-52C1-7CDB-075B8FF94FCE}"/>
              </a:ext>
            </a:extLst>
          </p:cNvPr>
          <p:cNvSpPr>
            <a:spLocks noGrp="1"/>
          </p:cNvSpPr>
          <p:nvPr>
            <p:ph type="title"/>
          </p:nvPr>
        </p:nvSpPr>
        <p:spPr>
          <a:xfrm>
            <a:off x="4176532" y="6169260"/>
            <a:ext cx="4408667" cy="424580"/>
          </a:xfrm>
        </p:spPr>
        <p:txBody>
          <a:bodyPr>
            <a:normAutofit fontScale="90000"/>
          </a:bodyPr>
          <a:lstStyle/>
          <a:p>
            <a:pPr algn="ctr"/>
            <a:r>
              <a:rPr lang="en-US" sz="2800" dirty="0">
                <a:solidFill>
                  <a:schemeClr val="accent1"/>
                </a:solidFill>
                <a:latin typeface="Times New Roman" panose="02020603050405020304" pitchFamily="18" charset="0"/>
                <a:ea typeface="Times New Roman" panose="02020603050405020304" pitchFamily="18" charset="0"/>
              </a:rPr>
              <a:t>Fig.1 Methodology Flow Chart</a:t>
            </a:r>
            <a:r>
              <a:rPr lang="en-US" sz="2800" dirty="0">
                <a:solidFill>
                  <a:schemeClr val="accent1"/>
                </a:solidFill>
                <a:effectLst/>
                <a:latin typeface="Times New Roman" panose="02020603050405020304" pitchFamily="18" charset="0"/>
                <a:ea typeface="Times New Roman" panose="02020603050405020304" pitchFamily="18" charset="0"/>
              </a:rPr>
              <a:t> </a:t>
            </a:r>
            <a:endParaRPr lang="en-US" sz="2800" dirty="0">
              <a:solidFill>
                <a:schemeClr val="accent1"/>
              </a:solidFill>
            </a:endParaRPr>
          </a:p>
        </p:txBody>
      </p:sp>
      <p:pic>
        <p:nvPicPr>
          <p:cNvPr id="4" name="Content Placeholder 3">
            <a:extLst>
              <a:ext uri="{FF2B5EF4-FFF2-40B4-BE49-F238E27FC236}">
                <a16:creationId xmlns:a16="http://schemas.microsoft.com/office/drawing/2014/main" id="{D3F335CE-9889-7F9B-84B1-ECE6831608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5515" y="101600"/>
            <a:ext cx="6633298" cy="5938754"/>
          </a:xfrm>
          <a:prstGeom prst="rect">
            <a:avLst/>
          </a:prstGeom>
        </p:spPr>
      </p:pic>
      <p:sp>
        <p:nvSpPr>
          <p:cNvPr id="5" name="Title 1">
            <a:extLst>
              <a:ext uri="{FF2B5EF4-FFF2-40B4-BE49-F238E27FC236}">
                <a16:creationId xmlns:a16="http://schemas.microsoft.com/office/drawing/2014/main" id="{6BF67930-A61B-52FE-C248-415338D0AB98}"/>
              </a:ext>
            </a:extLst>
          </p:cNvPr>
          <p:cNvSpPr txBox="1">
            <a:spLocks/>
          </p:cNvSpPr>
          <p:nvPr/>
        </p:nvSpPr>
        <p:spPr>
          <a:xfrm>
            <a:off x="0" y="0"/>
            <a:ext cx="3294380" cy="955039"/>
          </a:xfrm>
          <a:prstGeom prst="rect">
            <a:avLst/>
          </a:prstGeom>
          <a:solidFill>
            <a:schemeClr val="tx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3600" b="1" dirty="0">
                <a:solidFill>
                  <a:schemeClr val="bg1"/>
                </a:solidFill>
              </a:rPr>
              <a:t>Methodology</a:t>
            </a:r>
          </a:p>
        </p:txBody>
      </p:sp>
      <p:sp>
        <p:nvSpPr>
          <p:cNvPr id="3" name="Slide Number Placeholder 2">
            <a:extLst>
              <a:ext uri="{FF2B5EF4-FFF2-40B4-BE49-F238E27FC236}">
                <a16:creationId xmlns:a16="http://schemas.microsoft.com/office/drawing/2014/main" id="{701AD175-CB9D-13D0-C947-3AEBA5AF0327}"/>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22</a:t>
            </a:fld>
            <a:endParaRPr lang="en-US" sz="1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051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854DD-F151-EC89-AA06-43DAB7195CED}"/>
              </a:ext>
            </a:extLst>
          </p:cNvPr>
          <p:cNvSpPr>
            <a:spLocks noGrp="1"/>
          </p:cNvSpPr>
          <p:nvPr>
            <p:ph idx="1"/>
          </p:nvPr>
        </p:nvSpPr>
        <p:spPr>
          <a:xfrm>
            <a:off x="111760" y="1036320"/>
            <a:ext cx="11785600" cy="5354320"/>
          </a:xfrm>
        </p:spPr>
        <p:txBody>
          <a:bodyPr>
            <a:noAutofit/>
          </a:bodyPr>
          <a:lstStyle/>
          <a:p>
            <a:pPr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 Water spray cooling involves a variety of physical laws and mathematical models,</a:t>
            </a:r>
            <a:r>
              <a:rPr lang="en-US" sz="2400" dirty="0">
                <a:solidFill>
                  <a:srgbClr val="FF0000"/>
                </a:solidFill>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presented by fundamental fluid flow equations (</a:t>
            </a:r>
            <a:r>
              <a:rPr lang="en-US" sz="2400" dirty="0">
                <a:solidFill>
                  <a:srgbClr val="FF0000"/>
                </a:solidFill>
                <a:effectLst/>
                <a:latin typeface="Times New Roman" panose="02020603050405020304" pitchFamily="18" charset="0"/>
                <a:ea typeface="Times New Roman" panose="02020603050405020304" pitchFamily="18" charset="0"/>
              </a:rPr>
              <a:t>energy, momentum, and mass conservation equations</a:t>
            </a:r>
            <a:r>
              <a:rPr lang="en-US" sz="2400" dirty="0">
                <a:effectLst/>
                <a:latin typeface="Times New Roman" panose="02020603050405020304" pitchFamily="18" charset="0"/>
                <a:ea typeface="Times New Roman" panose="02020603050405020304" pitchFamily="18" charset="0"/>
              </a:rPr>
              <a:t>), turbulence models, multiphase flow equations, and vaporization models.</a:t>
            </a:r>
            <a:endParaRPr lang="en-US" sz="2400" dirty="0">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The equations of the flow field are solved with the </a:t>
            </a:r>
            <a:r>
              <a:rPr lang="en-US" sz="2400" dirty="0">
                <a:solidFill>
                  <a:srgbClr val="00B050"/>
                </a:solidFill>
                <a:effectLst/>
                <a:latin typeface="Times New Roman" panose="02020603050405020304" pitchFamily="18" charset="0"/>
                <a:ea typeface="Times New Roman" panose="02020603050405020304" pitchFamily="18" charset="0"/>
              </a:rPr>
              <a:t>finite volume method</a:t>
            </a:r>
            <a:r>
              <a:rPr lang="en-US" sz="2400" dirty="0">
                <a:effectLst/>
                <a:latin typeface="Times New Roman" panose="02020603050405020304" pitchFamily="18" charset="0"/>
                <a:ea typeface="Times New Roman" panose="02020603050405020304" pitchFamily="18" charset="0"/>
              </a:rPr>
              <a:t>, the </a:t>
            </a:r>
            <a:r>
              <a:rPr lang="en-US" sz="2400" dirty="0">
                <a:solidFill>
                  <a:srgbClr val="00B050"/>
                </a:solidFill>
                <a:effectLst/>
                <a:latin typeface="Times New Roman" panose="02020603050405020304" pitchFamily="18" charset="0"/>
                <a:ea typeface="Times New Roman" panose="02020603050405020304" pitchFamily="18" charset="0"/>
              </a:rPr>
              <a:t>second-order upwind scheme</a:t>
            </a:r>
            <a:r>
              <a:rPr lang="en-US" sz="2400" dirty="0">
                <a:effectLst/>
                <a:latin typeface="Times New Roman" panose="02020603050405020304" pitchFamily="18" charset="0"/>
                <a:ea typeface="Times New Roman" panose="02020603050405020304" pitchFamily="18" charset="0"/>
              </a:rPr>
              <a:t> is used in space, and the </a:t>
            </a:r>
            <a:r>
              <a:rPr lang="en-US" sz="2400" dirty="0">
                <a:solidFill>
                  <a:srgbClr val="00B050"/>
                </a:solidFill>
                <a:effectLst/>
                <a:latin typeface="Times New Roman" panose="02020603050405020304" pitchFamily="18" charset="0"/>
                <a:ea typeface="Times New Roman" panose="02020603050405020304" pitchFamily="18" charset="0"/>
              </a:rPr>
              <a:t>first-order backward difference scheme </a:t>
            </a:r>
            <a:r>
              <a:rPr lang="en-US" sz="2400" dirty="0">
                <a:effectLst/>
                <a:latin typeface="Times New Roman" panose="02020603050405020304" pitchFamily="18" charset="0"/>
                <a:ea typeface="Times New Roman" panose="02020603050405020304" pitchFamily="18" charset="0"/>
              </a:rPr>
              <a:t>is used in time. </a:t>
            </a:r>
          </a:p>
          <a:p>
            <a:pPr algn="just">
              <a:lnSpc>
                <a:spcPct val="150000"/>
              </a:lnSpc>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The discrete partial differential equations are solved by using the </a:t>
            </a:r>
            <a:r>
              <a:rPr lang="en-US" sz="2400" dirty="0">
                <a:solidFill>
                  <a:srgbClr val="C00000"/>
                </a:solidFill>
                <a:effectLst/>
                <a:latin typeface="Times New Roman" panose="02020603050405020304" pitchFamily="18" charset="0"/>
                <a:ea typeface="Times New Roman" panose="02020603050405020304" pitchFamily="18" charset="0"/>
              </a:rPr>
              <a:t>Pressure-Implicit Splitting of Operations (PISO) algorithm </a:t>
            </a:r>
            <a:r>
              <a:rPr lang="en-US" sz="2400" dirty="0">
                <a:effectLst/>
                <a:latin typeface="Times New Roman" panose="02020603050405020304" pitchFamily="18" charset="0"/>
                <a:ea typeface="Times New Roman" panose="02020603050405020304" pitchFamily="18" charset="0"/>
              </a:rPr>
              <a:t>for the algebraic system of equations to obtain the numerical solution of the flow field. </a:t>
            </a:r>
            <a:endParaRPr lang="en-US" sz="2400" dirty="0"/>
          </a:p>
        </p:txBody>
      </p:sp>
      <p:sp>
        <p:nvSpPr>
          <p:cNvPr id="4" name="Title 1">
            <a:extLst>
              <a:ext uri="{FF2B5EF4-FFF2-40B4-BE49-F238E27FC236}">
                <a16:creationId xmlns:a16="http://schemas.microsoft.com/office/drawing/2014/main" id="{802A7EB3-71B9-F628-561B-278BAC048D94}"/>
              </a:ext>
            </a:extLst>
          </p:cNvPr>
          <p:cNvSpPr txBox="1">
            <a:spLocks/>
          </p:cNvSpPr>
          <p:nvPr/>
        </p:nvSpPr>
        <p:spPr>
          <a:xfrm>
            <a:off x="3510280" y="22570"/>
            <a:ext cx="4988560" cy="782320"/>
          </a:xfrm>
          <a:prstGeom prst="rect">
            <a:avLst/>
          </a:prstGeom>
          <a:solidFill>
            <a:schemeClr val="tx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Times New Roman" panose="02020603050405020304" pitchFamily="18" charset="0"/>
                <a:cs typeface="Times New Roman" panose="02020603050405020304" pitchFamily="18" charset="0"/>
              </a:rPr>
              <a:t>Mathematical Formulation</a:t>
            </a:r>
          </a:p>
        </p:txBody>
      </p:sp>
      <p:sp>
        <p:nvSpPr>
          <p:cNvPr id="2" name="Slide Number Placeholder 1">
            <a:extLst>
              <a:ext uri="{FF2B5EF4-FFF2-40B4-BE49-F238E27FC236}">
                <a16:creationId xmlns:a16="http://schemas.microsoft.com/office/drawing/2014/main" id="{876B43BF-D764-7A9A-16C0-5A415D7C3163}"/>
              </a:ext>
            </a:extLst>
          </p:cNvPr>
          <p:cNvSpPr>
            <a:spLocks noGrp="1"/>
          </p:cNvSpPr>
          <p:nvPr>
            <p:ph type="sldNum" sz="quarter" idx="12"/>
          </p:nvPr>
        </p:nvSpPr>
        <p:spPr>
          <a:xfrm>
            <a:off x="9448800" y="6462077"/>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23</a:t>
            </a:fld>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7117112-C3EF-B3E3-6E31-E6330EADDBD5}"/>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Continue …</a:t>
            </a:r>
          </a:p>
        </p:txBody>
      </p:sp>
    </p:spTree>
    <p:extLst>
      <p:ext uri="{BB962C8B-B14F-4D97-AF65-F5344CB8AC3E}">
        <p14:creationId xmlns:p14="http://schemas.microsoft.com/office/powerpoint/2010/main" val="194419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2F14E-A3AF-10B4-E2F2-492EBF2237DD}"/>
              </a:ext>
            </a:extLst>
          </p:cNvPr>
          <p:cNvSpPr>
            <a:spLocks noGrp="1"/>
          </p:cNvSpPr>
          <p:nvPr>
            <p:ph type="title"/>
          </p:nvPr>
        </p:nvSpPr>
        <p:spPr>
          <a:xfrm>
            <a:off x="2016618" y="0"/>
            <a:ext cx="10052020" cy="796981"/>
          </a:xfrm>
          <a:solidFill>
            <a:schemeClr val="accent4">
              <a:lumMod val="60000"/>
              <a:lumOff val="40000"/>
            </a:schemeClr>
          </a:solidFill>
          <a:ln>
            <a:solidFill>
              <a:schemeClr val="accent4">
                <a:lumMod val="60000"/>
                <a:lumOff val="40000"/>
              </a:schemeClr>
            </a:solidFill>
          </a:ln>
        </p:spPr>
        <p:txBody>
          <a:bodyPr anchor="ctr">
            <a:noAutofit/>
          </a:bodyPr>
          <a:lstStyle/>
          <a:p>
            <a:pPr algn="ctr"/>
            <a:r>
              <a:rPr lang="en-US" sz="2800" b="1" dirty="0">
                <a:latin typeface="Times New Roman" panose="02020603050405020304" pitchFamily="18" charset="0"/>
                <a:cs typeface="Times New Roman" panose="02020603050405020304" pitchFamily="18" charset="0"/>
              </a:rPr>
              <a:t>Pressure-Implicit Splitting of Operations (PISO) algorithm </a:t>
            </a:r>
          </a:p>
        </p:txBody>
      </p:sp>
      <p:pic>
        <p:nvPicPr>
          <p:cNvPr id="1026" name="Picture 2" descr="undefined">
            <a:extLst>
              <a:ext uri="{FF2B5EF4-FFF2-40B4-BE49-F238E27FC236}">
                <a16:creationId xmlns:a16="http://schemas.microsoft.com/office/drawing/2014/main" id="{8F42E179-6320-82C5-EC44-9BBB39320D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5868" y="880452"/>
            <a:ext cx="7374181" cy="5567680"/>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4" name="Rectangle 103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35" name="Rectangle 103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5" name="TextBox 4">
            <a:extLst>
              <a:ext uri="{FF2B5EF4-FFF2-40B4-BE49-F238E27FC236}">
                <a16:creationId xmlns:a16="http://schemas.microsoft.com/office/drawing/2014/main" id="{1CAF96D5-A5A1-543D-599F-479E94ED56EF}"/>
              </a:ext>
            </a:extLst>
          </p:cNvPr>
          <p:cNvSpPr txBox="1"/>
          <p:nvPr/>
        </p:nvSpPr>
        <p:spPr>
          <a:xfrm>
            <a:off x="3398190" y="6396335"/>
            <a:ext cx="5294397"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Figure 2 : Flow Diagram of PISO Algorithm </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0BA84122-FF8F-3B8F-C3EB-73C621E96997}"/>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Continue …</a:t>
            </a:r>
          </a:p>
        </p:txBody>
      </p:sp>
    </p:spTree>
    <p:extLst>
      <p:ext uri="{BB962C8B-B14F-4D97-AF65-F5344CB8AC3E}">
        <p14:creationId xmlns:p14="http://schemas.microsoft.com/office/powerpoint/2010/main" val="83401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9590-EF03-BF47-9FC8-FEFC08C67185}"/>
              </a:ext>
            </a:extLst>
          </p:cNvPr>
          <p:cNvSpPr>
            <a:spLocks noGrp="1"/>
          </p:cNvSpPr>
          <p:nvPr>
            <p:ph type="title"/>
          </p:nvPr>
        </p:nvSpPr>
        <p:spPr>
          <a:xfrm>
            <a:off x="4315460" y="0"/>
            <a:ext cx="4046220" cy="751840"/>
          </a:xfrm>
          <a:solidFill>
            <a:schemeClr val="tx2"/>
          </a:solidFill>
        </p:spPr>
        <p:txBody>
          <a:bodyPr>
            <a:noAutofit/>
          </a:bodyPr>
          <a:lstStyle/>
          <a:p>
            <a:r>
              <a:rPr lang="en-US" sz="3200" b="1" dirty="0">
                <a:solidFill>
                  <a:schemeClr val="bg1"/>
                </a:solidFill>
                <a:latin typeface="Times New Roman" panose="02020603050405020304" pitchFamily="18" charset="0"/>
                <a:cs typeface="Times New Roman" panose="02020603050405020304" pitchFamily="18" charset="0"/>
              </a:rPr>
              <a:t>Governing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2E3FDC-6B50-0774-3C7E-E71D71E66E55}"/>
                  </a:ext>
                </a:extLst>
              </p:cNvPr>
              <p:cNvSpPr>
                <a:spLocks noGrp="1"/>
              </p:cNvSpPr>
              <p:nvPr>
                <p:ph idx="1"/>
              </p:nvPr>
            </p:nvSpPr>
            <p:spPr>
              <a:xfrm>
                <a:off x="949960" y="833120"/>
                <a:ext cx="10515600" cy="5567681"/>
              </a:xfrm>
            </p:spPr>
            <p:txBody>
              <a:bodyPr>
                <a:normAutofit fontScale="85000" lnSpcReduction="20000"/>
              </a:bodyPr>
              <a:lstStyle/>
              <a:p>
                <a:pPr marL="0" marR="25400" indent="0" algn="just">
                  <a:lnSpc>
                    <a:spcPct val="150000"/>
                  </a:lnSpc>
                  <a:spcBef>
                    <a:spcPts val="0"/>
                  </a:spcBef>
                  <a:spcAft>
                    <a:spcPts val="1000"/>
                  </a:spcAft>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Continuity Equation: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000" dirty="0">
                    <a:effectLst/>
                  </a:rPr>
                  <a:t>		</a:t>
                </a:r>
                <a14:m>
                  <m:oMath xmlns:m="http://schemas.openxmlformats.org/officeDocument/2006/math">
                    <m:f>
                      <m:fPr>
                        <m:ctrlPr>
                          <a:rPr lang="en-US" sz="2400" i="1">
                            <a:effectLst/>
                            <a:latin typeface="Cambria Math" panose="020405030504060302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𝜕𝜌</m:t>
                        </m:r>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n-US" sz="2400" dirty="0">
                    <a:effectLst/>
                    <a:latin typeface="Times New Roman" panose="02020603050405020304" pitchFamily="18" charset="0"/>
                    <a:ea typeface="Times New Roman" panose="02020603050405020304" pitchFamily="18" charset="0"/>
                  </a:rPr>
                  <a:t> 					</a:t>
                </a:r>
                <a:r>
                  <a:rPr lang="en-US" sz="1900" dirty="0">
                    <a:ea typeface="Times New Roman" panose="02020603050405020304" pitchFamily="18" charset="0"/>
                  </a:rPr>
                  <a:t>(</a:t>
                </a:r>
                <a:r>
                  <a:rPr lang="en-US" sz="1900" dirty="0">
                    <a:effectLst/>
                    <a:latin typeface="Times New Roman" panose="02020603050405020304" pitchFamily="18" charset="0"/>
                    <a:ea typeface="Times New Roman" panose="02020603050405020304" pitchFamily="18" charset="0"/>
                  </a:rPr>
                  <a:t>1)</a:t>
                </a:r>
              </a:p>
              <a:p>
                <a:pPr marL="0" indent="0">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𝜌</m:t>
                    </m:r>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is density, </a:t>
                </a: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𝑣</m:t>
                        </m:r>
                      </m:e>
                    </m:acc>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velocity, and </a:t>
                </a: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𝑚</m:t>
                        </m:r>
                      </m:sub>
                    </m:sSub>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is a source or sinks of mass density.</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25400" indent="0" algn="just">
                  <a:lnSpc>
                    <a:spcPct val="150000"/>
                  </a:lnSpc>
                  <a:spcBef>
                    <a:spcPts val="0"/>
                  </a:spcBef>
                  <a:spcAft>
                    <a:spcPts val="1000"/>
                  </a:spcAft>
                  <a:buNone/>
                </a:pPr>
                <a:endParaRPr lang="en-US" sz="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25400" indent="0" algn="just">
                  <a:lnSpc>
                    <a:spcPct val="150000"/>
                  </a:lnSpc>
                  <a:spcBef>
                    <a:spcPts val="0"/>
                  </a:spcBef>
                  <a:spcAft>
                    <a:spcPts val="1000"/>
                  </a:spcAft>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Momentum Equation:</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000" dirty="0"/>
                  <a:t>		</a:t>
                </a:r>
                <a14:m>
                  <m:oMath xmlns:m="http://schemas.openxmlformats.org/officeDocument/2006/math">
                    <m:f>
                      <m:fPr>
                        <m:ctrlPr>
                          <a:rPr lang="en-US" sz="2400" i="1">
                            <a:effectLst/>
                            <a:latin typeface="Cambria Math" panose="020405030504060302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e>
                        </m:d>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den>
                    </m:f>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𝜌</m:t>
                        </m:r>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𝜏</m:t>
                            </m:r>
                          </m:e>
                        </m:acc>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𝜌</m:t>
                    </m:r>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𝑔</m:t>
                        </m:r>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𝐹</m:t>
                        </m:r>
                      </m:e>
                    </m:acc>
                  </m:oMath>
                </a14:m>
                <a:r>
                  <a:rPr lang="en-US" sz="2400" dirty="0">
                    <a:effectLst/>
                    <a:latin typeface="Times New Roman" panose="02020603050405020304" pitchFamily="18" charset="0"/>
                    <a:ea typeface="Times New Roman" panose="02020603050405020304" pitchFamily="18" charset="0"/>
                  </a:rPr>
                  <a:t> 			</a:t>
                </a:r>
                <a:r>
                  <a:rPr lang="en-US" sz="1900" dirty="0">
                    <a:ea typeface="Times New Roman" panose="02020603050405020304" pitchFamily="18" charset="0"/>
                  </a:rPr>
                  <a:t>(2)</a:t>
                </a:r>
              </a:p>
              <a:p>
                <a:pPr marL="0" indent="0">
                  <a:buNone/>
                </a:pPr>
                <a14:m>
                  <m:oMath xmlns:m="http://schemas.openxmlformats.org/officeDocument/2006/math">
                    <m:acc>
                      <m:accPr>
                        <m:chr m:val="⃗"/>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𝐹</m:t>
                        </m:r>
                      </m:e>
                    </m:acc>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is the dispersion phase resulting from the interaction with the dispersion phase. The following factors lead to stress.</a:t>
                </a:r>
              </a:p>
              <a:p>
                <a:pPr marL="0" indent="0">
                  <a:buNone/>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400" dirty="0">
                    <a:effectLst/>
                  </a:rPr>
                  <a:t>		</a:t>
                </a:r>
                <a14:m>
                  <m:oMath xmlns:m="http://schemas.openxmlformats.org/officeDocument/2006/math">
                    <m:d>
                      <m:dPr>
                        <m:ctrlPr>
                          <a:rPr lang="en-US" sz="2400" i="1" smtClean="0">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𝜏</m:t>
                            </m:r>
                          </m:e>
                        </m:acc>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𝜇</m:t>
                    </m:r>
                    <m:d>
                      <m:dPr>
                        <m:begChr m:val="["/>
                        <m:endChr m:val="]"/>
                        <m:ctrlPr>
                          <a:rPr lang="en-US" sz="2400" i="1">
                            <a:effectLst/>
                            <a:latin typeface="Cambria Math" panose="02040503050406030204" pitchFamily="18" charset="0"/>
                          </a:rPr>
                        </m:ctrlPr>
                      </m:dPr>
                      <m:e>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400" i="1">
                                    <a:effectLst/>
                                    <a:latin typeface="Cambria Math" panose="02040503050406030204" pitchFamily="18" charset="0"/>
                                  </a:rPr>
                                </m:ctrlPr>
                              </m:sSupPr>
                              <m:e>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e>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400" i="1">
                                <a:effectLst/>
                                <a:latin typeface="Cambria Math" panose="02040503050406030204" pitchFamily="18" charset="0"/>
                              </a:rPr>
                            </m:ctrlPr>
                          </m:fPr>
                          <m:num>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3</m:t>
                            </m:r>
                          </m:den>
                        </m:f>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400" i="1">
                                <a:effectLst/>
                                <a:latin typeface="Cambria Math" panose="02040503050406030204" pitchFamily="18" charset="0"/>
                              </a:rPr>
                            </m:ctrlPr>
                          </m:acc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𝑣</m:t>
                            </m:r>
                          </m:e>
                        </m:acc>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𝐼</m:t>
                        </m:r>
                      </m:e>
                    </m:d>
                  </m:oMath>
                </a14:m>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900" dirty="0">
                    <a:ea typeface="Times New Roman" panose="02020603050405020304" pitchFamily="18" charset="0"/>
                  </a:rPr>
                  <a:t>(3)</a:t>
                </a:r>
              </a:p>
              <a:p>
                <a:pPr marL="0" marR="0">
                  <a:lnSpc>
                    <a:spcPct val="150000"/>
                  </a:lnSpc>
                  <a:spcBef>
                    <a:spcPts val="0"/>
                  </a:spcBef>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Energy Equation: </a:t>
                </a:r>
              </a:p>
              <a:p>
                <a:pPr marL="0" indent="0">
                  <a:buNone/>
                </a:pPr>
                <a:r>
                  <a:rPr lang="en-US" sz="2000" dirty="0">
                    <a:effectLst/>
                  </a:rPr>
                  <a:t>		</a:t>
                </a:r>
                <a14:m>
                  <m:oMath xmlns:m="http://schemas.openxmlformats.org/officeDocument/2006/math">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𝐸</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𝑒𝑓𝑓</m:t>
                            </m:r>
                          </m:sub>
                        </m:sSub>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𝑇</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sub>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h</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𝑒𝑓𝑓</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𝑣</m:t>
                                </m:r>
                              </m:e>
                            </m:ac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e>
                        </m:nary>
                      </m:e>
                    </m:d>
                  </m:oMath>
                </a14:m>
                <a:r>
                  <a:rPr lang="en-US" sz="3200" dirty="0"/>
                  <a:t>		</a:t>
                </a:r>
                <a:r>
                  <a:rPr lang="en-US" sz="1900" dirty="0">
                    <a:ea typeface="Times New Roman" panose="02020603050405020304" pitchFamily="18" charset="0"/>
                  </a:rPr>
                  <a:t>(4)</a:t>
                </a:r>
              </a:p>
              <a:p>
                <a:pPr marL="0" indent="0">
                  <a:lnSpc>
                    <a:spcPct val="100000"/>
                  </a:lnSpc>
                  <a:buNone/>
                </a:pPr>
                <a:r>
                  <a:rPr lang="en-US" sz="2100" dirty="0">
                    <a:solidFill>
                      <a:srgbClr val="000000"/>
                    </a:solidFill>
                    <a:latin typeface="Times New Roman" panose="02020603050405020304" pitchFamily="18" charset="0"/>
                  </a:rPr>
                  <a:t>Where E is the Total Energy, </a:t>
                </a: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𝑝</m:t>
                    </m:r>
                  </m:oMath>
                </a14:m>
                <a:r>
                  <a:rPr lang="en-US" sz="2100" dirty="0">
                    <a:solidFill>
                      <a:srgbClr val="000000"/>
                    </a:solidFill>
                    <a:latin typeface="Times New Roman" panose="02020603050405020304" pitchFamily="18" charset="0"/>
                  </a:rPr>
                  <a:t> is the pressure, </a:t>
                </a:r>
                <a14:m>
                  <m:oMath xmlns:m="http://schemas.openxmlformats.org/officeDocument/2006/math">
                    <m:sSub>
                      <m:sSubPr>
                        <m:ctrlPr>
                          <a:rPr lang="en-US" sz="2400" i="1" smtClean="0">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𝑒𝑓𝑓</m:t>
                        </m:r>
                      </m:sub>
                    </m:sSub>
                  </m:oMath>
                </a14:m>
                <a:r>
                  <a:rPr lang="en-US" sz="2100" dirty="0">
                    <a:solidFill>
                      <a:srgbClr val="000000"/>
                    </a:solidFill>
                    <a:latin typeface="Times New Roman" panose="02020603050405020304" pitchFamily="18" charset="0"/>
                  </a:rPr>
                  <a:t> is the effective thermal conductivity, T is the Temperature,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h</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2400" i="1">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100" dirty="0">
                    <a:solidFill>
                      <a:srgbClr val="000000"/>
                    </a:solidFill>
                    <a:latin typeface="Times New Roman" panose="02020603050405020304" pitchFamily="18" charset="0"/>
                  </a:rPr>
                  <a:t>is the convective heat transfer coefficient,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n-US" sz="2100" dirty="0">
                    <a:solidFill>
                      <a:srgbClr val="000000"/>
                    </a:solidFill>
                    <a:latin typeface="Times New Roman" panose="02020603050405020304" pitchFamily="18" charset="0"/>
                  </a:rPr>
                  <a:t> is the heat flux vector,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ea typeface="Times New Roman" panose="02020603050405020304" pitchFamily="18" charset="0"/>
                                <a:cs typeface="Times New Roman" panose="02020603050405020304" pitchFamily="18" charset="0"/>
                              </a:rPr>
                              <m:t>𝜏</m:t>
                            </m:r>
                          </m:e>
                        </m:acc>
                      </m:e>
                      <m:sub>
                        <m:r>
                          <a:rPr lang="en-US" sz="2400" i="1">
                            <a:latin typeface="Cambria Math" panose="02040503050406030204" pitchFamily="18" charset="0"/>
                            <a:ea typeface="Times New Roman" panose="02020603050405020304" pitchFamily="18" charset="0"/>
                            <a:cs typeface="Times New Roman" panose="02020603050405020304" pitchFamily="18" charset="0"/>
                          </a:rPr>
                          <m:t>𝑒𝑓𝑓</m:t>
                        </m:r>
                      </m:sub>
                    </m:sSub>
                  </m:oMath>
                </a14:m>
                <a:r>
                  <a:rPr lang="en-US" sz="2100" dirty="0">
                    <a:solidFill>
                      <a:srgbClr val="000000"/>
                    </a:solidFill>
                    <a:latin typeface="Times New Roman" panose="02020603050405020304" pitchFamily="18" charset="0"/>
                  </a:rPr>
                  <a:t> is the effective stress tensor and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ea typeface="Times New Roman" panose="02020603050405020304" pitchFamily="18" charset="0"/>
                            <a:cs typeface="Times New Roman" panose="02020603050405020304" pitchFamily="18" charset="0"/>
                          </a:rPr>
                          <m:t>𝑣</m:t>
                        </m:r>
                      </m:e>
                    </m:acc>
                  </m:oMath>
                </a14:m>
                <a:r>
                  <a:rPr lang="en-US" sz="2100" dirty="0">
                    <a:solidFill>
                      <a:srgbClr val="000000"/>
                    </a:solidFill>
                    <a:latin typeface="Times New Roman" panose="02020603050405020304" pitchFamily="18" charset="0"/>
                  </a:rPr>
                  <a:t> is the velocity vector.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92E3FDC-6B50-0774-3C7E-E71D71E66E55}"/>
                  </a:ext>
                </a:extLst>
              </p:cNvPr>
              <p:cNvSpPr>
                <a:spLocks noGrp="1" noRot="1" noChangeAspect="1" noMove="1" noResize="1" noEditPoints="1" noAdjustHandles="1" noChangeArrowheads="1" noChangeShapeType="1" noTextEdit="1"/>
              </p:cNvSpPr>
              <p:nvPr>
                <p:ph idx="1"/>
              </p:nvPr>
            </p:nvSpPr>
            <p:spPr>
              <a:xfrm>
                <a:off x="949960" y="833120"/>
                <a:ext cx="10515600" cy="5567681"/>
              </a:xfrm>
              <a:blipFill>
                <a:blip r:embed="rId2"/>
                <a:stretch>
                  <a:fillRect l="-522" r="-9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FF4C59-40E2-09F4-0938-9ED9F4EC0D0E}"/>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25</a:t>
            </a:fld>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21EF7BA-ED98-0854-275F-3E925E375559}"/>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Continue …</a:t>
            </a:r>
          </a:p>
        </p:txBody>
      </p:sp>
    </p:spTree>
    <p:extLst>
      <p:ext uri="{BB962C8B-B14F-4D97-AF65-F5344CB8AC3E}">
        <p14:creationId xmlns:p14="http://schemas.microsoft.com/office/powerpoint/2010/main" val="1520318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C11646-C898-E3CC-A543-30CFBC6EDCF8}"/>
                  </a:ext>
                </a:extLst>
              </p:cNvPr>
              <p:cNvSpPr>
                <a:spLocks noGrp="1"/>
              </p:cNvSpPr>
              <p:nvPr>
                <p:ph idx="1"/>
              </p:nvPr>
            </p:nvSpPr>
            <p:spPr>
              <a:xfrm>
                <a:off x="838200" y="1026160"/>
                <a:ext cx="10683240" cy="5455920"/>
              </a:xfrm>
            </p:spPr>
            <p:txBody>
              <a:bodyPr>
                <a:normAutofit fontScale="92500" lnSpcReduction="20000"/>
              </a:bodyPr>
              <a:lstStyle/>
              <a:p>
                <a:pPr marL="0" marR="0">
                  <a:lnSpc>
                    <a:spcPct val="150000"/>
                  </a:lnSpc>
                  <a:spcBef>
                    <a:spcPts val="0"/>
                  </a:spcBef>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Species equation: </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000" dirty="0">
                    <a:effectLst/>
                  </a:rPr>
                  <a:t>		</a:t>
                </a:r>
                <a14:m>
                  <m:oMath xmlns:m="http://schemas.openxmlformats.org/officeDocument/2006/math">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𝜌</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𝑌</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𝑡</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𝜌</m:t>
                        </m:r>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𝑣</m:t>
                            </m:r>
                          </m:e>
                        </m:acc>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𝑌</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3200" dirty="0"/>
                  <a:t>		</a:t>
                </a:r>
                <a:r>
                  <a:rPr lang="en-US" sz="1900" dirty="0">
                    <a:ea typeface="Times New Roman" panose="02020603050405020304" pitchFamily="18" charset="0"/>
                  </a:rPr>
                  <a:t>(5)</a:t>
                </a:r>
                <a:endParaRPr lang="en-US" sz="1900" dirty="0"/>
              </a:p>
              <a:p>
                <a:pPr marL="0" indent="0">
                  <a:buNone/>
                </a:pPr>
                <a:r>
                  <a:rPr lang="en-US" sz="2000" dirty="0">
                    <a:solidFill>
                      <a:srgbClr val="000000"/>
                    </a:solidFill>
                    <a:effectLst/>
                    <a:latin typeface="Times New Roman" panose="02020603050405020304" pitchFamily="18" charset="0"/>
                    <a:ea typeface="Times New Roman" panose="02020603050405020304" pitchFamily="18" charset="0"/>
                  </a:rPr>
                  <a:t>Where, </a:t>
                </a:r>
                <a14:m>
                  <m:oMath xmlns:m="http://schemas.openxmlformats.org/officeDocument/2006/math">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2000" dirty="0">
                    <a:solidFill>
                      <a:srgbClr val="000000"/>
                    </a:solidFill>
                    <a:effectLst/>
                    <a:latin typeface="Times New Roman" panose="02020603050405020304" pitchFamily="18" charset="0"/>
                    <a:ea typeface="Times New Roman" panose="02020603050405020304" pitchFamily="18" charset="0"/>
                  </a:rPr>
                  <a:t> is the source term for the rate of creation by addition from the dispersed phase.</a:t>
                </a:r>
              </a:p>
              <a:p>
                <a:pPr marL="0" marR="0">
                  <a:lnSpc>
                    <a:spcPct val="150000"/>
                  </a:lnSpc>
                  <a:spcBef>
                    <a:spcPts val="0"/>
                  </a:spcBef>
                  <a:spcAft>
                    <a:spcPts val="100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a discrete particle model, water droplets are characterized by their force, mass transfer, and energy balance: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2000" dirty="0">
                    <a:solidFill>
                      <a:srgbClr val="000000"/>
                    </a:solidFill>
                    <a:effectLst/>
                  </a:rPr>
                  <a:t>		</a:t>
                </a:r>
                <a14:m>
                  <m:oMath xmlns:m="http://schemas.openxmlformats.org/officeDocument/2006/math">
                    <m:f>
                      <m:fPr>
                        <m:ctrlPr>
                          <a:rPr lang="en-US" sz="2000" i="1">
                            <a:solidFill>
                              <a:srgbClr val="000000"/>
                            </a:solidFill>
                            <a:effectLst/>
                            <a:latin typeface="Cambria Math" panose="02040503050406030204" pitchFamily="18" charset="0"/>
                          </a:rPr>
                        </m:ctrlPr>
                      </m:fPr>
                      <m:num>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d</m:t>
                        </m:r>
                        <m:acc>
                          <m:accPr>
                            <m:chr m:val="⃗"/>
                            <m:ctrlPr>
                              <a:rPr lang="en-US" sz="2000" i="1">
                                <a:solidFill>
                                  <a:srgbClr val="000000"/>
                                </a:solidFill>
                                <a:effectLst/>
                                <a:latin typeface="Cambria Math" panose="02040503050406030204" pitchFamily="18" charset="0"/>
                              </a:rPr>
                            </m:ctrlPr>
                          </m:accPr>
                          <m:e>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p</m:t>
                                </m:r>
                              </m:sub>
                            </m:sSub>
                          </m:e>
                        </m:acc>
                      </m:num>
                      <m:den>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dt</m:t>
                        </m:r>
                      </m:den>
                    </m:f>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sub>
                    </m:sSub>
                    <m:d>
                      <m:dPr>
                        <m:ctrlPr>
                          <a:rPr lang="en-US" sz="2000" i="1">
                            <a:solidFill>
                              <a:srgbClr val="000000"/>
                            </a:solidFill>
                            <a:effectLst/>
                            <a:latin typeface="Cambria Math" panose="02040503050406030204" pitchFamily="18" charset="0"/>
                          </a:rPr>
                        </m:ctrlPr>
                      </m:dPr>
                      <m:e>
                        <m:acc>
                          <m:accPr>
                            <m:chr m:val="⃗"/>
                            <m:ctrlPr>
                              <a:rPr lang="en-US" sz="2000" i="1">
                                <a:solidFill>
                                  <a:srgbClr val="000000"/>
                                </a:solidFill>
                                <a:effectLst/>
                                <a:latin typeface="Cambria Math" panose="02040503050406030204" pitchFamily="18" charset="0"/>
                              </a:rPr>
                            </m:ctrlPr>
                          </m:acc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acc>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000" i="1">
                                <a:solidFill>
                                  <a:srgbClr val="000000"/>
                                </a:solidFill>
                                <a:effectLst/>
                                <a:latin typeface="Cambria Math" panose="02040503050406030204" pitchFamily="18" charset="0"/>
                              </a:rPr>
                            </m:ctrlPr>
                          </m:accPr>
                          <m:e>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e>
                        </m:acc>
                      </m:e>
                    </m:d>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solidFill>
                              <a:srgbClr val="000000"/>
                            </a:solidFill>
                            <a:effectLst/>
                            <a:latin typeface="Cambria Math" panose="02040503050406030204" pitchFamily="18" charset="0"/>
                          </a:rPr>
                        </m:ctrlPr>
                      </m:fPr>
                      <m:num>
                        <m:acc>
                          <m:accPr>
                            <m:chr m:val="⃗"/>
                            <m:ctrlPr>
                              <a:rPr lang="en-US" sz="2000" i="1">
                                <a:solidFill>
                                  <a:srgbClr val="000000"/>
                                </a:solidFill>
                                <a:effectLst/>
                                <a:latin typeface="Cambria Math" panose="02040503050406030204" pitchFamily="18" charset="0"/>
                              </a:rPr>
                            </m:ctrlPr>
                          </m:acc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e>
                        </m:acc>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den>
                    </m:f>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000" i="1">
                            <a:solidFill>
                              <a:srgbClr val="000000"/>
                            </a:solidFill>
                            <a:effectLst/>
                            <a:latin typeface="Cambria Math" panose="02040503050406030204" pitchFamily="18" charset="0"/>
                          </a:rPr>
                        </m:ctrlPr>
                      </m:acc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acc>
                  </m:oMath>
                </a14:m>
                <a:r>
                  <a:rPr lang="en-US" sz="2000" dirty="0">
                    <a:solidFill>
                      <a:srgbClr val="000000"/>
                    </a:solidFill>
                    <a:effectLst/>
                    <a:latin typeface="Times New Roman" panose="02020603050405020304" pitchFamily="18" charset="0"/>
                    <a:ea typeface="Times New Roman" panose="02020603050405020304" pitchFamily="18" charset="0"/>
                  </a:rPr>
                  <a:t>		</a:t>
                </a:r>
                <a:r>
                  <a:rPr lang="en-US" sz="1800" dirty="0">
                    <a:ea typeface="Times New Roman" panose="02020603050405020304" pitchFamily="18" charset="0"/>
                  </a:rPr>
                  <a:t>(6)</a:t>
                </a:r>
              </a:p>
              <a:p>
                <a:pPr marL="0" indent="0">
                  <a:buNone/>
                </a:pPr>
                <a:r>
                  <a:rPr lang="en-US" sz="2000" dirty="0">
                    <a:solidFill>
                      <a:srgbClr val="000000"/>
                    </a:solidFill>
                    <a:effectLst/>
                    <a:latin typeface="Times New Roman" panose="02020603050405020304" pitchFamily="18" charset="0"/>
                    <a:ea typeface="Times New Roman" panose="02020603050405020304" pitchFamily="18" charset="0"/>
                  </a:rPr>
                  <a:t>Here, </a:t>
                </a:r>
                <a14:m>
                  <m:oMath xmlns:m="http://schemas.openxmlformats.org/officeDocument/2006/math">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&amp; </m:t>
                        </m:r>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000" dirty="0">
                    <a:solidFill>
                      <a:srgbClr val="000000"/>
                    </a:solidFill>
                    <a:effectLst/>
                    <a:latin typeface="Times New Roman" panose="02020603050405020304" pitchFamily="18" charset="0"/>
                    <a:ea typeface="Times New Roman" panose="02020603050405020304" pitchFamily="18" charset="0"/>
                  </a:rPr>
                  <a:t> is the velocity of fluid phase and particle, μ is the atomic viscosity of fluid, </a:t>
                </a:r>
                <a14:m>
                  <m:oMath xmlns:m="http://schemas.openxmlformats.org/officeDocument/2006/math">
                    <m:sSub>
                      <m:sSubPr>
                        <m:ctrlPr>
                          <a:rPr lang="en-US" sz="2000" i="1">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oMath>
                </a14:m>
                <a:r>
                  <a:rPr lang="en-US" sz="2000" dirty="0">
                    <a:solidFill>
                      <a:srgbClr val="000000"/>
                    </a:solidFill>
                    <a:effectLst/>
                    <a:latin typeface="Times New Roman" panose="02020603050405020304" pitchFamily="18" charset="0"/>
                    <a:ea typeface="Times New Roman" panose="02020603050405020304" pitchFamily="18" charset="0"/>
                  </a:rPr>
                  <a:t>,&amp; </a:t>
                </a:r>
                <a14:m>
                  <m:oMath xmlns:m="http://schemas.openxmlformats.org/officeDocument/2006/math">
                    <m:sSub>
                      <m:sSubPr>
                        <m:ctrlPr>
                          <a:rPr lang="en-US" sz="2000" i="1">
                            <a:solidFill>
                              <a:srgbClr val="000000"/>
                            </a:solidFill>
                            <a:effectLst/>
                            <a:latin typeface="Cambria Math" panose="02040503050406030204" pitchFamily="18" charset="0"/>
                          </a:rPr>
                        </m:ctrlPr>
                      </m:sSubPr>
                      <m:e>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d</m:t>
                        </m:r>
                      </m:e>
                      <m:sub>
                        <m:r>
                          <m:rPr>
                            <m:sty m:val="p"/>
                          </m:rPr>
                          <a:rPr lang="en-US"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p</m:t>
                        </m:r>
                      </m:sub>
                    </m:sSub>
                  </m:oMath>
                </a14:m>
                <a:r>
                  <a:rPr lang="en-US" sz="2000" dirty="0">
                    <a:solidFill>
                      <a:srgbClr val="000000"/>
                    </a:solidFill>
                    <a:effectLst/>
                    <a:latin typeface="Times New Roman" panose="02020603050405020304" pitchFamily="18" charset="0"/>
                    <a:ea typeface="Times New Roman" panose="02020603050405020304" pitchFamily="18" charset="0"/>
                  </a:rPr>
                  <a:t> are the density and diameter of the particle.</a:t>
                </a:r>
              </a:p>
              <a:p>
                <a:pPr marL="0" indent="0">
                  <a:buNone/>
                </a:pPr>
                <a:r>
                  <a:rPr lang="en-US" sz="2000" dirty="0"/>
                  <a:t>		</a:t>
                </a:r>
                <a14:m>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m:t>
                            </m:r>
                          </m:e>
                          <m:sub>
                            <m:r>
                              <a:rPr lang="en-US" sz="2000" i="1" smtClean="0">
                                <a:latin typeface="Cambria Math" panose="02040503050406030204" pitchFamily="18" charset="0"/>
                                <a:ea typeface="Cambria Math" panose="02040503050406030204" pitchFamily="18" charset="0"/>
                              </a:rPr>
                              <m:t>𝜌</m:t>
                            </m:r>
                          </m:sub>
                        </m:sSub>
                        <m:r>
                          <a:rPr lang="en-US" sz="2000" b="0" i="1" smtClean="0">
                            <a:latin typeface="Cambria Math" panose="02040503050406030204" pitchFamily="18" charset="0"/>
                          </a:rPr>
                          <m:t>𝐶</m:t>
                        </m:r>
                      </m:num>
                      <m:den>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den>
                    </m:f>
                    <m:d>
                      <m:dPr>
                        <m:ctrlPr>
                          <a:rPr lang="en-US" sz="2000" b="0" i="1" smtClean="0">
                            <a:latin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𝜌</m:t>
                        </m:r>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𝐶</m:t>
                        </m:r>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Γ</m:t>
                        </m:r>
                        <m:f>
                          <m:fPr>
                            <m:ctrlPr>
                              <a:rPr lang="el-GR" sz="2000" b="0" i="1" smtClean="0">
                                <a:latin typeface="Cambria Math" panose="02040503050406030204" pitchFamily="18" charset="0"/>
                                <a:ea typeface="Cambria Math" panose="02040503050406030204" pitchFamily="18" charset="0"/>
                              </a:rPr>
                            </m:ctrlPr>
                          </m:fPr>
                          <m:num>
                            <m:r>
                              <a:rPr lang="el-GR"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𝐶</m:t>
                            </m:r>
                          </m:num>
                          <m:den>
                            <m:r>
                              <a:rPr lang="el-GR" sz="2000" b="0" i="1" smtClean="0">
                                <a:latin typeface="Cambria Math" panose="02040503050406030204" pitchFamily="18" charset="0"/>
                                <a:ea typeface="Cambria Math" panose="02040503050406030204" pitchFamily="18" charset="0"/>
                              </a:rPr>
                              <m:t>𝜕</m:t>
                            </m:r>
                            <m:sSub>
                              <m:sSubPr>
                                <m:ctrlPr>
                                  <a:rPr lang="el-GR"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den>
                        </m:f>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𝑐</m:t>
                        </m:r>
                      </m:sub>
                    </m:sSub>
                  </m:oMath>
                </a14:m>
                <a:r>
                  <a:rPr lang="en-US" sz="2000" dirty="0"/>
                  <a:t>		</a:t>
                </a:r>
                <a:r>
                  <a:rPr lang="en-US" sz="1800" dirty="0">
                    <a:ea typeface="Times New Roman" panose="02020603050405020304" pitchFamily="18" charset="0"/>
                  </a:rPr>
                  <a:t>(7)</a:t>
                </a:r>
                <a:endParaRPr lang="en-US" sz="1700" dirty="0"/>
              </a:p>
              <a:p>
                <a:pPr marL="0" indent="0">
                  <a:buNone/>
                </a:pPr>
                <a:r>
                  <a:rPr lang="en-US" sz="2000" dirty="0">
                    <a:solidFill>
                      <a:srgbClr val="000000"/>
                    </a:solidFill>
                    <a:latin typeface="Times New Roman" panose="02020603050405020304" pitchFamily="18" charset="0"/>
                    <a:ea typeface="Times New Roman" panose="02020603050405020304" pitchFamily="18" charset="0"/>
                  </a:rPr>
                  <a:t>where </a:t>
                </a:r>
                <a14:m>
                  <m:oMath xmlns:m="http://schemas.openxmlformats.org/officeDocument/2006/math">
                    <m:r>
                      <a:rPr lang="en-US" sz="2000" dirty="0">
                        <a:solidFill>
                          <a:srgbClr val="000000"/>
                        </a:solidFill>
                        <a:latin typeface="Cambria Math" panose="02040503050406030204" pitchFamily="18" charset="0"/>
                        <a:ea typeface="Times New Roman" panose="02020603050405020304" pitchFamily="18" charset="0"/>
                      </a:rPr>
                      <m:t>𝑡</m:t>
                    </m:r>
                  </m:oMath>
                </a14:m>
                <a:r>
                  <a:rPr lang="en-US" sz="2000" dirty="0">
                    <a:solidFill>
                      <a:srgbClr val="000000"/>
                    </a:solidFill>
                    <a:latin typeface="Times New Roman" panose="02020603050405020304" pitchFamily="18" charset="0"/>
                    <a:ea typeface="Times New Roman" panose="02020603050405020304" pitchFamily="18" charset="0"/>
                  </a:rPr>
                  <a:t> is time, </a:t>
                </a:r>
                <a14:m>
                  <m:oMath xmlns:m="http://schemas.openxmlformats.org/officeDocument/2006/math">
                    <m:r>
                      <a:rPr lang="en-US" sz="2000" dirty="0">
                        <a:solidFill>
                          <a:srgbClr val="000000"/>
                        </a:solidFill>
                        <a:latin typeface="Cambria Math" panose="02040503050406030204" pitchFamily="18" charset="0"/>
                        <a:ea typeface="Times New Roman" panose="02020603050405020304" pitchFamily="18" charset="0"/>
                      </a:rPr>
                      <m:t>𝐶</m:t>
                    </m:r>
                  </m:oMath>
                </a14:m>
                <a:r>
                  <a:rPr lang="en-US" sz="2000" dirty="0">
                    <a:solidFill>
                      <a:srgbClr val="000000"/>
                    </a:solidFill>
                    <a:latin typeface="Times New Roman" panose="02020603050405020304" pitchFamily="18" charset="0"/>
                    <a:ea typeface="Times New Roman" panose="02020603050405020304" pitchFamily="18" charset="0"/>
                  </a:rPr>
                  <a:t> the particle concentration, </a:t>
                </a:r>
                <a14:m>
                  <m:oMath xmlns:m="http://schemas.openxmlformats.org/officeDocument/2006/math">
                    <m:r>
                      <a:rPr lang="en-US" sz="2000" dirty="0">
                        <a:solidFill>
                          <a:srgbClr val="000000"/>
                        </a:solidFill>
                        <a:latin typeface="Cambria Math" panose="02040503050406030204" pitchFamily="18" charset="0"/>
                        <a:ea typeface="Times New Roman" panose="02020603050405020304" pitchFamily="18" charset="0"/>
                      </a:rPr>
                      <m:t>𝜌</m:t>
                    </m:r>
                  </m:oMath>
                </a14:m>
                <a:r>
                  <a:rPr lang="en-US" sz="2000" dirty="0">
                    <a:solidFill>
                      <a:srgbClr val="000000"/>
                    </a:solidFill>
                    <a:latin typeface="Times New Roman" panose="02020603050405020304" pitchFamily="18" charset="0"/>
                    <a:ea typeface="Times New Roman" panose="02020603050405020304" pitchFamily="18" charset="0"/>
                  </a:rPr>
                  <a:t> the density of air, </a:t>
                </a:r>
                <a14:m>
                  <m:oMath xmlns:m="http://schemas.openxmlformats.org/officeDocument/2006/math">
                    <m:sSub>
                      <m:sSubPr>
                        <m:ctrlPr>
                          <a:rPr lang="el-GR" sz="2000" i="1">
                            <a:solidFill>
                              <a:srgbClr val="000000"/>
                            </a:solidFill>
                            <a:latin typeface="Cambria Math" panose="02040503050406030204" pitchFamily="18" charset="0"/>
                            <a:ea typeface="Times New Roman" panose="02020603050405020304" pitchFamily="18" charset="0"/>
                          </a:rPr>
                        </m:ctrlPr>
                      </m:sSubPr>
                      <m:e>
                        <m:r>
                          <a:rPr lang="en-US" sz="2000">
                            <a:solidFill>
                              <a:srgbClr val="000000"/>
                            </a:solidFill>
                            <a:latin typeface="Cambria Math" panose="02040503050406030204" pitchFamily="18" charset="0"/>
                            <a:ea typeface="Times New Roman" panose="02020603050405020304" pitchFamily="18" charset="0"/>
                          </a:rPr>
                          <m:t>𝑥</m:t>
                        </m:r>
                      </m:e>
                      <m:sub>
                        <m:r>
                          <a:rPr lang="en-US" sz="2000">
                            <a:solidFill>
                              <a:srgbClr val="000000"/>
                            </a:solidFill>
                            <a:latin typeface="Cambria Math" panose="02040503050406030204" pitchFamily="18" charset="0"/>
                            <a:ea typeface="Times New Roman" panose="02020603050405020304" pitchFamily="18" charset="0"/>
                          </a:rPr>
                          <m:t>𝑖</m:t>
                        </m:r>
                      </m:sub>
                    </m:sSub>
                    <m:r>
                      <a:rPr lang="en-US" sz="2000" dirty="0">
                        <a:solidFill>
                          <a:srgbClr val="000000"/>
                        </a:solidFill>
                        <a:latin typeface="Cambria Math" panose="02040503050406030204" pitchFamily="18" charset="0"/>
                        <a:ea typeface="Times New Roman" panose="02020603050405020304" pitchFamily="18" charset="0"/>
                      </a:rPr>
                      <m:t> (</m:t>
                    </m:r>
                    <m:r>
                      <a:rPr lang="en-US" sz="2000" dirty="0" err="1">
                        <a:solidFill>
                          <a:srgbClr val="000000"/>
                        </a:solidFill>
                        <a:latin typeface="Cambria Math" panose="02040503050406030204" pitchFamily="18" charset="0"/>
                        <a:ea typeface="Times New Roman" panose="02020603050405020304" pitchFamily="18" charset="0"/>
                      </a:rPr>
                      <m:t>𝑖</m:t>
                    </m:r>
                    <m:r>
                      <a:rPr lang="en-US" sz="2000" dirty="0">
                        <a:solidFill>
                          <a:srgbClr val="000000"/>
                        </a:solidFill>
                        <a:latin typeface="Cambria Math" panose="02040503050406030204" pitchFamily="18" charset="0"/>
                        <a:ea typeface="Times New Roman" panose="02020603050405020304" pitchFamily="18" charset="0"/>
                      </a:rPr>
                      <m:t>=1, 2, 3) </m:t>
                    </m:r>
                  </m:oMath>
                </a14:m>
                <a:r>
                  <a:rPr lang="en-US" sz="2000" dirty="0">
                    <a:solidFill>
                      <a:srgbClr val="000000"/>
                    </a:solidFill>
                    <a:latin typeface="Times New Roman" panose="02020603050405020304" pitchFamily="18" charset="0"/>
                    <a:ea typeface="Times New Roman" panose="02020603050405020304" pitchFamily="18" charset="0"/>
                  </a:rPr>
                  <a:t>the three coordinates, </a:t>
                </a:r>
                <a14:m>
                  <m:oMath xmlns:m="http://schemas.openxmlformats.org/officeDocument/2006/math">
                    <m:sSub>
                      <m:sSubPr>
                        <m:ctrlPr>
                          <a:rPr lang="el-GR" sz="2000" i="1">
                            <a:solidFill>
                              <a:srgbClr val="000000"/>
                            </a:solidFill>
                            <a:latin typeface="Cambria Math" panose="02040503050406030204" pitchFamily="18" charset="0"/>
                            <a:ea typeface="Times New Roman" panose="02020603050405020304" pitchFamily="18" charset="0"/>
                          </a:rPr>
                        </m:ctrlPr>
                      </m:sSubPr>
                      <m:e>
                        <m:r>
                          <a:rPr lang="en-US" sz="2000">
                            <a:solidFill>
                              <a:srgbClr val="000000"/>
                            </a:solidFill>
                            <a:latin typeface="Cambria Math" panose="02040503050406030204" pitchFamily="18" charset="0"/>
                            <a:ea typeface="Times New Roman" panose="02020603050405020304" pitchFamily="18" charset="0"/>
                          </a:rPr>
                          <m:t>𝑢</m:t>
                        </m:r>
                      </m:e>
                      <m:sub>
                        <m:r>
                          <a:rPr lang="en-US" sz="2000">
                            <a:solidFill>
                              <a:srgbClr val="000000"/>
                            </a:solidFill>
                            <a:latin typeface="Cambria Math" panose="02040503050406030204" pitchFamily="18" charset="0"/>
                            <a:ea typeface="Times New Roman" panose="02020603050405020304" pitchFamily="18" charset="0"/>
                          </a:rPr>
                          <m:t>𝑖</m:t>
                        </m:r>
                      </m:sub>
                    </m:sSub>
                    <m:r>
                      <a:rPr lang="en-US" sz="2000" dirty="0">
                        <a:solidFill>
                          <a:srgbClr val="000000"/>
                        </a:solidFill>
                        <a:latin typeface="Cambria Math" panose="02040503050406030204" pitchFamily="18" charset="0"/>
                        <a:ea typeface="Times New Roman" panose="02020603050405020304" pitchFamily="18" charset="0"/>
                      </a:rPr>
                      <m:t> </m:t>
                    </m:r>
                  </m:oMath>
                </a14:m>
                <a:r>
                  <a:rPr lang="en-US" sz="2000" dirty="0">
                    <a:solidFill>
                      <a:srgbClr val="000000"/>
                    </a:solidFill>
                    <a:latin typeface="Times New Roman" panose="02020603050405020304" pitchFamily="18" charset="0"/>
                    <a:ea typeface="Times New Roman" panose="02020603050405020304" pitchFamily="18" charset="0"/>
                  </a:rPr>
                  <a:t>the averaged air velocity components in the three directions, </a:t>
                </a:r>
                <a14:m>
                  <m:oMath xmlns:m="http://schemas.openxmlformats.org/officeDocument/2006/math">
                    <m:r>
                      <m:rPr>
                        <m:sty m:val="p"/>
                      </m:rPr>
                      <a:rPr lang="en-US" sz="2000" dirty="0">
                        <a:solidFill>
                          <a:srgbClr val="000000"/>
                        </a:solidFill>
                        <a:latin typeface="Cambria Math" panose="02040503050406030204" pitchFamily="18" charset="0"/>
                        <a:ea typeface="Times New Roman" panose="02020603050405020304" pitchFamily="18" charset="0"/>
                      </a:rPr>
                      <m:t>Γ</m:t>
                    </m:r>
                  </m:oMath>
                </a14:m>
                <a:r>
                  <a:rPr lang="en-US" sz="2000" dirty="0">
                    <a:solidFill>
                      <a:srgbClr val="000000"/>
                    </a:solidFill>
                    <a:latin typeface="Times New Roman" panose="02020603050405020304" pitchFamily="18" charset="0"/>
                    <a:ea typeface="Times New Roman" panose="02020603050405020304" pitchFamily="18" charset="0"/>
                  </a:rPr>
                  <a:t> the effective particle diffusivity, and </a:t>
                </a:r>
                <a14:m>
                  <m:oMath xmlns:m="http://schemas.openxmlformats.org/officeDocument/2006/math">
                    <m:sSub>
                      <m:sSubPr>
                        <m:ctrlPr>
                          <a:rPr lang="el-GR" sz="2000" i="1">
                            <a:solidFill>
                              <a:srgbClr val="000000"/>
                            </a:solidFill>
                            <a:latin typeface="Cambria Math" panose="02040503050406030204" pitchFamily="18" charset="0"/>
                            <a:ea typeface="Times New Roman" panose="02020603050405020304" pitchFamily="18" charset="0"/>
                          </a:rPr>
                        </m:ctrlPr>
                      </m:sSubPr>
                      <m:e>
                        <m:r>
                          <a:rPr lang="en-US" sz="2000">
                            <a:solidFill>
                              <a:srgbClr val="000000"/>
                            </a:solidFill>
                            <a:latin typeface="Cambria Math" panose="02040503050406030204" pitchFamily="18" charset="0"/>
                            <a:ea typeface="Times New Roman" panose="02020603050405020304" pitchFamily="18" charset="0"/>
                          </a:rPr>
                          <m:t>𝑆</m:t>
                        </m:r>
                      </m:e>
                      <m:sub>
                        <m:r>
                          <a:rPr lang="en-US" sz="2000">
                            <a:solidFill>
                              <a:srgbClr val="000000"/>
                            </a:solidFill>
                            <a:latin typeface="Cambria Math" panose="02040503050406030204" pitchFamily="18" charset="0"/>
                            <a:ea typeface="Times New Roman" panose="02020603050405020304" pitchFamily="18" charset="0"/>
                          </a:rPr>
                          <m:t>𝑐</m:t>
                        </m:r>
                      </m:sub>
                    </m:sSub>
                  </m:oMath>
                </a14:m>
                <a:r>
                  <a:rPr lang="en-US" sz="2000" dirty="0">
                    <a:solidFill>
                      <a:srgbClr val="000000"/>
                    </a:solidFill>
                    <a:latin typeface="Times New Roman" panose="02020603050405020304" pitchFamily="18" charset="0"/>
                    <a:ea typeface="Times New Roman" panose="02020603050405020304" pitchFamily="18" charset="0"/>
                  </a:rPr>
                  <a:t> the particle source term. </a:t>
                </a:r>
              </a:p>
              <a:p>
                <a:pPr marL="0" indent="0">
                  <a:buNone/>
                </a:pPr>
                <a:r>
                  <a:rPr lang="en-US" sz="2000" dirty="0">
                    <a:solidFill>
                      <a:srgbClr val="000000"/>
                    </a:solidFill>
                    <a:latin typeface="Times New Roman" panose="02020603050405020304" pitchFamily="18" charset="0"/>
                    <a:ea typeface="Times New Roman" panose="02020603050405020304" pitchFamily="18" charset="0"/>
                  </a:rPr>
                  <a:t>The effective particle diffusivity has the form: </a:t>
                </a:r>
                <a:br>
                  <a:rPr lang="en-US" sz="2000" dirty="0"/>
                </a:br>
                <a:r>
                  <a:rPr lang="en-US" sz="2000" dirty="0"/>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m:t>
                    </m:r>
                  </m:oMath>
                </a14:m>
                <a:r>
                  <a:rPr lang="en-US" sz="2000" dirty="0"/>
                  <a:t>				</a:t>
                </a:r>
                <a:r>
                  <a:rPr lang="en-US" sz="2000" dirty="0">
                    <a:ea typeface="Times New Roman" panose="02020603050405020304" pitchFamily="18" charset="0"/>
                  </a:rPr>
                  <a:t>(8)</a:t>
                </a:r>
                <a:endParaRPr lang="en-US" sz="2000" dirty="0"/>
              </a:p>
              <a:p>
                <a:pPr marL="0" indent="0">
                  <a:buNone/>
                </a:pPr>
                <a:r>
                  <a:rPr lang="en-US" sz="2000" dirty="0">
                    <a:solidFill>
                      <a:srgbClr val="000000"/>
                    </a:solidFill>
                    <a:latin typeface="Times New Roman" panose="02020603050405020304" pitchFamily="18" charset="0"/>
                    <a:ea typeface="Times New Roman" panose="02020603050405020304" pitchFamily="18" charset="0"/>
                  </a:rPr>
                  <a:t>where </a:t>
                </a:r>
                <a14:m>
                  <m:oMath xmlns:m="http://schemas.openxmlformats.org/officeDocument/2006/math">
                    <m:r>
                      <a:rPr lang="en-US" sz="2000" dirty="0">
                        <a:solidFill>
                          <a:srgbClr val="000000"/>
                        </a:solidFill>
                        <a:latin typeface="Cambria Math" panose="02040503050406030204" pitchFamily="18" charset="0"/>
                        <a:ea typeface="Times New Roman" panose="02020603050405020304" pitchFamily="18" charset="0"/>
                      </a:rPr>
                      <m:t>𝐷</m:t>
                    </m:r>
                  </m:oMath>
                </a14:m>
                <a:r>
                  <a:rPr lang="en-US" sz="2000" dirty="0">
                    <a:solidFill>
                      <a:srgbClr val="000000"/>
                    </a:solidFill>
                    <a:latin typeface="Times New Roman" panose="02020603050405020304" pitchFamily="18" charset="0"/>
                    <a:ea typeface="Times New Roman" panose="02020603050405020304" pitchFamily="18" charset="0"/>
                  </a:rPr>
                  <a:t> is the Brownian diffusivity of particles, </a:t>
                </a:r>
                <a14:m>
                  <m:oMath xmlns:m="http://schemas.openxmlformats.org/officeDocument/2006/math">
                    <m:sSub>
                      <m:sSubPr>
                        <m:ctrlPr>
                          <a:rPr lang="en-US" sz="2000" i="1">
                            <a:solidFill>
                              <a:srgbClr val="000000"/>
                            </a:solidFill>
                            <a:latin typeface="Cambria Math" panose="02040503050406030204" pitchFamily="18" charset="0"/>
                            <a:ea typeface="Times New Roman" panose="02020603050405020304" pitchFamily="18" charset="0"/>
                          </a:rPr>
                        </m:ctrlPr>
                      </m:sSubPr>
                      <m:e>
                        <m:r>
                          <a:rPr lang="en-US" sz="2000">
                            <a:solidFill>
                              <a:srgbClr val="000000"/>
                            </a:solidFill>
                            <a:latin typeface="Cambria Math" panose="02040503050406030204" pitchFamily="18" charset="0"/>
                            <a:ea typeface="Times New Roman" panose="02020603050405020304" pitchFamily="18" charset="0"/>
                          </a:rPr>
                          <m:t>𝑣</m:t>
                        </m:r>
                      </m:e>
                      <m:sub>
                        <m:r>
                          <a:rPr lang="en-US" sz="2000">
                            <a:solidFill>
                              <a:srgbClr val="000000"/>
                            </a:solidFill>
                            <a:latin typeface="Cambria Math" panose="02040503050406030204" pitchFamily="18" charset="0"/>
                            <a:ea typeface="Times New Roman" panose="02020603050405020304" pitchFamily="18" charset="0"/>
                          </a:rPr>
                          <m:t>𝑝</m:t>
                        </m:r>
                      </m:sub>
                    </m:sSub>
                  </m:oMath>
                </a14:m>
                <a:r>
                  <a:rPr lang="en-US" sz="2000" dirty="0">
                    <a:solidFill>
                      <a:srgbClr val="000000"/>
                    </a:solidFill>
                    <a:latin typeface="Times New Roman" panose="02020603050405020304" pitchFamily="18" charset="0"/>
                    <a:ea typeface="Times New Roman" panose="02020603050405020304" pitchFamily="18" charset="0"/>
                  </a:rPr>
                  <a:t> the particle turbulent diffusion coefficient.</a:t>
                </a:r>
                <a:endParaRPr lang="en-US" sz="3200" dirty="0"/>
              </a:p>
            </p:txBody>
          </p:sp>
        </mc:Choice>
        <mc:Fallback xmlns="">
          <p:sp>
            <p:nvSpPr>
              <p:cNvPr id="3" name="Content Placeholder 2">
                <a:extLst>
                  <a:ext uri="{FF2B5EF4-FFF2-40B4-BE49-F238E27FC236}">
                    <a16:creationId xmlns:a16="http://schemas.microsoft.com/office/drawing/2014/main" id="{56C11646-C898-E3CC-A543-30CFBC6EDCF8}"/>
                  </a:ext>
                </a:extLst>
              </p:cNvPr>
              <p:cNvSpPr>
                <a:spLocks noGrp="1" noRot="1" noChangeAspect="1" noMove="1" noResize="1" noEditPoints="1" noAdjustHandles="1" noChangeArrowheads="1" noChangeShapeType="1" noTextEdit="1"/>
              </p:cNvSpPr>
              <p:nvPr>
                <p:ph idx="1"/>
              </p:nvPr>
            </p:nvSpPr>
            <p:spPr>
              <a:xfrm>
                <a:off x="838200" y="1026160"/>
                <a:ext cx="10683240" cy="5455920"/>
              </a:xfrm>
              <a:blipFill>
                <a:blip r:embed="rId2"/>
                <a:stretch>
                  <a:fillRect l="-571" r="-856" b="-111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31B5777F-0850-203A-9007-58969F453F74}"/>
              </a:ext>
            </a:extLst>
          </p:cNvPr>
          <p:cNvSpPr/>
          <p:nvPr/>
        </p:nvSpPr>
        <p:spPr>
          <a:xfrm>
            <a:off x="8135620" y="2890520"/>
            <a:ext cx="2021840" cy="4267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Lagrangian</a:t>
            </a:r>
          </a:p>
        </p:txBody>
      </p:sp>
      <p:sp>
        <p:nvSpPr>
          <p:cNvPr id="8" name="Rectangle 7">
            <a:extLst>
              <a:ext uri="{FF2B5EF4-FFF2-40B4-BE49-F238E27FC236}">
                <a16:creationId xmlns:a16="http://schemas.microsoft.com/office/drawing/2014/main" id="{9705F7D0-A4D3-4CC9-D944-E238C5260CBA}"/>
              </a:ext>
            </a:extLst>
          </p:cNvPr>
          <p:cNvSpPr/>
          <p:nvPr/>
        </p:nvSpPr>
        <p:spPr>
          <a:xfrm>
            <a:off x="8135620" y="4259580"/>
            <a:ext cx="2021840" cy="4267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Eulerian</a:t>
            </a:r>
          </a:p>
        </p:txBody>
      </p:sp>
      <p:sp>
        <p:nvSpPr>
          <p:cNvPr id="11" name="Title 1">
            <a:extLst>
              <a:ext uri="{FF2B5EF4-FFF2-40B4-BE49-F238E27FC236}">
                <a16:creationId xmlns:a16="http://schemas.microsoft.com/office/drawing/2014/main" id="{D375C37A-75D2-33E8-9BD4-8FA63E5D2882}"/>
              </a:ext>
            </a:extLst>
          </p:cNvPr>
          <p:cNvSpPr>
            <a:spLocks noGrp="1"/>
          </p:cNvSpPr>
          <p:nvPr>
            <p:ph type="title"/>
          </p:nvPr>
        </p:nvSpPr>
        <p:spPr>
          <a:xfrm>
            <a:off x="4399280" y="10160"/>
            <a:ext cx="3942080" cy="822960"/>
          </a:xfrm>
          <a:solidFill>
            <a:schemeClr val="tx2"/>
          </a:solidFill>
        </p:spPr>
        <p:txBody>
          <a:bodyPr>
            <a:noAutofit/>
          </a:bodyPr>
          <a:lstStyle/>
          <a:p>
            <a:r>
              <a:rPr lang="en-US" sz="3200" b="1" dirty="0">
                <a:solidFill>
                  <a:schemeClr val="bg1"/>
                </a:solidFill>
                <a:latin typeface="Times New Roman" panose="02020603050405020304" pitchFamily="18" charset="0"/>
                <a:cs typeface="Times New Roman" panose="02020603050405020304" pitchFamily="18" charset="0"/>
              </a:rPr>
              <a:t>Governing Equations</a:t>
            </a:r>
          </a:p>
        </p:txBody>
      </p:sp>
      <p:sp>
        <p:nvSpPr>
          <p:cNvPr id="2" name="Title 1">
            <a:extLst>
              <a:ext uri="{FF2B5EF4-FFF2-40B4-BE49-F238E27FC236}">
                <a16:creationId xmlns:a16="http://schemas.microsoft.com/office/drawing/2014/main" id="{07216980-FAD6-1C16-F515-AFA86435AD29}"/>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2400" b="1" dirty="0"/>
              <a:t>Continue …</a:t>
            </a:r>
          </a:p>
        </p:txBody>
      </p:sp>
      <p:sp>
        <p:nvSpPr>
          <p:cNvPr id="4" name="Slide Number Placeholder 3">
            <a:extLst>
              <a:ext uri="{FF2B5EF4-FFF2-40B4-BE49-F238E27FC236}">
                <a16:creationId xmlns:a16="http://schemas.microsoft.com/office/drawing/2014/main" id="{21D553C8-04D3-B805-EAF8-D58F4D7182DA}"/>
              </a:ext>
            </a:extLst>
          </p:cNvPr>
          <p:cNvSpPr>
            <a:spLocks noGrp="1"/>
          </p:cNvSpPr>
          <p:nvPr>
            <p:ph type="sldNum" sz="quarter" idx="12"/>
          </p:nvPr>
        </p:nvSpPr>
        <p:spPr>
          <a:xfrm>
            <a:off x="9448800" y="6482080"/>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26</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4558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516941-5139-5E3D-DD9F-3AAD64A905BB}"/>
              </a:ext>
            </a:extLst>
          </p:cNvPr>
          <p:cNvSpPr>
            <a:spLocks noGrp="1"/>
          </p:cNvSpPr>
          <p:nvPr>
            <p:ph idx="1"/>
          </p:nvPr>
        </p:nvSpPr>
        <p:spPr>
          <a:xfrm>
            <a:off x="838200" y="1503680"/>
            <a:ext cx="10515600" cy="4673283"/>
          </a:xfrm>
        </p:spPr>
        <p:txBody>
          <a:bodyPr>
            <a:normAutofit/>
          </a:bodyPr>
          <a:lstStyle/>
          <a:p>
            <a:pPr marL="396875" indent="-396875"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continuous phase is solved using </a:t>
            </a:r>
            <a:r>
              <a:rPr lang="en-US" sz="2400" dirty="0">
                <a:solidFill>
                  <a:srgbClr val="C00000"/>
                </a:solidFill>
                <a:latin typeface="Times New Roman" panose="02020603050405020304" pitchFamily="18" charset="0"/>
                <a:cs typeface="Times New Roman" panose="02020603050405020304" pitchFamily="18" charset="0"/>
              </a:rPr>
              <a:t>Navier-Stokes equations</a:t>
            </a:r>
            <a:r>
              <a:rPr lang="en-US" sz="2400" dirty="0">
                <a:latin typeface="Times New Roman" panose="02020603050405020304" pitchFamily="18" charset="0"/>
                <a:cs typeface="Times New Roman" panose="02020603050405020304" pitchFamily="18" charset="0"/>
              </a:rPr>
              <a:t>. At the same time, the discrete phase is simulated by tracking many particles, bubbles, or droplets passing through the calculated continuous flow field.</a:t>
            </a:r>
          </a:p>
          <a:p>
            <a:pPr marL="0" indent="0" algn="just">
              <a:buNone/>
            </a:pPr>
            <a:endParaRPr lang="en-US" sz="2400" dirty="0">
              <a:latin typeface="Times New Roman" panose="02020603050405020304" pitchFamily="18" charset="0"/>
              <a:cs typeface="Times New Roman" panose="02020603050405020304" pitchFamily="18" charset="0"/>
            </a:endParaRPr>
          </a:p>
          <a:p>
            <a:pPr marL="396875" indent="-396875" algn="just">
              <a:buFont typeface="Wingdings" panose="05000000000000000000" pitchFamily="2" charset="2"/>
              <a:buChar char="Ø"/>
            </a:pPr>
            <a:r>
              <a:rPr lang="en-US" sz="2400" b="0" i="0" dirty="0">
                <a:effectLst/>
                <a:highlight>
                  <a:srgbClr val="FFFFFF"/>
                </a:highlight>
                <a:latin typeface="Times New Roman" panose="02020603050405020304" pitchFamily="18" charset="0"/>
                <a:cs typeface="Times New Roman" panose="02020603050405020304" pitchFamily="18" charset="0"/>
              </a:rPr>
              <a:t>A discrete phase model (</a:t>
            </a:r>
            <a:r>
              <a:rPr lang="en-US" sz="2400" b="1" i="0" dirty="0">
                <a:effectLst/>
                <a:highlight>
                  <a:srgbClr val="FFFFFF"/>
                </a:highlight>
                <a:latin typeface="Times New Roman" panose="02020603050405020304" pitchFamily="18" charset="0"/>
                <a:cs typeface="Times New Roman" panose="02020603050405020304" pitchFamily="18" charset="0"/>
              </a:rPr>
              <a:t>DPM</a:t>
            </a:r>
            <a:r>
              <a:rPr lang="en-US" sz="2400" b="0" i="0" dirty="0">
                <a:effectLst/>
                <a:highlight>
                  <a:srgbClr val="FFFFFF"/>
                </a:highlight>
                <a:latin typeface="Times New Roman" panose="02020603050405020304" pitchFamily="18" charset="0"/>
                <a:cs typeface="Times New Roman" panose="02020603050405020304" pitchFamily="18" charset="0"/>
              </a:rPr>
              <a:t>) is used when the aim is to </a:t>
            </a:r>
            <a:r>
              <a:rPr lang="en-US" sz="2400" b="0" i="0" dirty="0">
                <a:solidFill>
                  <a:srgbClr val="C00000"/>
                </a:solidFill>
                <a:effectLst/>
                <a:highlight>
                  <a:srgbClr val="FFFFFF"/>
                </a:highlight>
                <a:latin typeface="Times New Roman" panose="02020603050405020304" pitchFamily="18" charset="0"/>
                <a:cs typeface="Times New Roman" panose="02020603050405020304" pitchFamily="18" charset="0"/>
              </a:rPr>
              <a:t>investigate the behavior of the particles</a:t>
            </a:r>
            <a:r>
              <a:rPr lang="en-US" sz="2400" b="0" i="0" dirty="0">
                <a:effectLst/>
                <a:highlight>
                  <a:srgbClr val="FFFFFF"/>
                </a:highlight>
                <a:latin typeface="Times New Roman" panose="02020603050405020304" pitchFamily="18" charset="0"/>
                <a:cs typeface="Times New Roman" panose="02020603050405020304" pitchFamily="18" charset="0"/>
              </a:rPr>
              <a:t> from a </a:t>
            </a:r>
            <a:r>
              <a:rPr lang="en-US" sz="2400" i="0" dirty="0">
                <a:effectLst/>
                <a:highlight>
                  <a:srgbClr val="FFFFFF"/>
                </a:highlight>
                <a:latin typeface="Times New Roman" panose="02020603050405020304" pitchFamily="18" charset="0"/>
                <a:cs typeface="Times New Roman" panose="02020603050405020304" pitchFamily="18" charset="0"/>
              </a:rPr>
              <a:t>Lagrangian</a:t>
            </a:r>
            <a:r>
              <a:rPr lang="en-US" sz="2400" b="0" i="0" dirty="0">
                <a:effectLst/>
                <a:highlight>
                  <a:srgbClr val="FFFFFF"/>
                </a:highlight>
                <a:latin typeface="Times New Roman" panose="02020603050405020304" pitchFamily="18" charset="0"/>
                <a:cs typeface="Times New Roman" panose="02020603050405020304" pitchFamily="18" charset="0"/>
              </a:rPr>
              <a:t> view and a discrete perspective. </a:t>
            </a:r>
          </a:p>
          <a:p>
            <a:pPr marL="0" indent="0" algn="just">
              <a:buNone/>
            </a:pPr>
            <a:endParaRPr lang="en-US" sz="2400" b="0" i="0" dirty="0">
              <a:effectLst/>
              <a:highlight>
                <a:srgbClr val="FFFFFF"/>
              </a:highlight>
              <a:latin typeface="Times New Roman" panose="02020603050405020304" pitchFamily="18" charset="0"/>
              <a:cs typeface="Times New Roman" panose="02020603050405020304" pitchFamily="18" charset="0"/>
            </a:endParaRPr>
          </a:p>
          <a:p>
            <a:pPr marL="396875" indent="-396875" algn="just">
              <a:buFont typeface="Wingdings" panose="05000000000000000000" pitchFamily="2" charset="2"/>
              <a:buChar char="Ø"/>
              <a:tabLst>
                <a:tab pos="396875" algn="l"/>
              </a:tabLst>
            </a:pPr>
            <a:r>
              <a:rPr lang="en-US" sz="2400" dirty="0">
                <a:latin typeface="Times New Roman" panose="02020603050405020304" pitchFamily="18" charset="0"/>
                <a:cs typeface="Times New Roman" panose="02020603050405020304" pitchFamily="18" charset="0"/>
              </a:rPr>
              <a:t>This method can be made much simpler by ignoring the interaction of particles (as well as droplets and bubbles) with each other.</a:t>
            </a:r>
          </a:p>
        </p:txBody>
      </p:sp>
      <p:sp>
        <p:nvSpPr>
          <p:cNvPr id="5" name="Title 1">
            <a:extLst>
              <a:ext uri="{FF2B5EF4-FFF2-40B4-BE49-F238E27FC236}">
                <a16:creationId xmlns:a16="http://schemas.microsoft.com/office/drawing/2014/main" id="{480797E3-7A82-22DD-A39C-C10E35747369}"/>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2400" b="1" dirty="0"/>
              <a:t>Continue …</a:t>
            </a:r>
          </a:p>
        </p:txBody>
      </p:sp>
      <p:sp>
        <p:nvSpPr>
          <p:cNvPr id="6" name="Title 1">
            <a:extLst>
              <a:ext uri="{FF2B5EF4-FFF2-40B4-BE49-F238E27FC236}">
                <a16:creationId xmlns:a16="http://schemas.microsoft.com/office/drawing/2014/main" id="{931CAF7F-FF08-7875-8DF8-4D68967B0C9C}"/>
              </a:ext>
            </a:extLst>
          </p:cNvPr>
          <p:cNvSpPr txBox="1">
            <a:spLocks/>
          </p:cNvSpPr>
          <p:nvPr/>
        </p:nvSpPr>
        <p:spPr>
          <a:xfrm>
            <a:off x="3434080" y="0"/>
            <a:ext cx="5323840" cy="822960"/>
          </a:xfrm>
          <a:prstGeom prst="rect">
            <a:avLst/>
          </a:prstGeom>
          <a:solidFill>
            <a:schemeClr val="tx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3200" b="1" dirty="0">
                <a:solidFill>
                  <a:schemeClr val="bg1"/>
                </a:solidFill>
              </a:rPr>
              <a:t>Discrete Phase Model (DPM)</a:t>
            </a:r>
          </a:p>
        </p:txBody>
      </p:sp>
      <p:sp>
        <p:nvSpPr>
          <p:cNvPr id="2" name="Slide Number Placeholder 1">
            <a:extLst>
              <a:ext uri="{FF2B5EF4-FFF2-40B4-BE49-F238E27FC236}">
                <a16:creationId xmlns:a16="http://schemas.microsoft.com/office/drawing/2014/main" id="{73830158-88B2-8B2F-B422-909A69FA18EE}"/>
              </a:ext>
            </a:extLst>
          </p:cNvPr>
          <p:cNvSpPr>
            <a:spLocks noGrp="1"/>
          </p:cNvSpPr>
          <p:nvPr>
            <p:ph type="sldNum" sz="quarter" idx="12"/>
          </p:nvPr>
        </p:nvSpPr>
        <p:spPr>
          <a:xfrm>
            <a:off x="9448800" y="6492558"/>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27</a:t>
            </a:fld>
            <a:endParaRPr lang="en-US" sz="1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57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32A1CA-1AE9-7367-5CBF-9F4AFAA83DAE}"/>
                  </a:ext>
                </a:extLst>
              </p:cNvPr>
              <p:cNvSpPr>
                <a:spLocks noGrp="1"/>
              </p:cNvSpPr>
              <p:nvPr>
                <p:ph idx="1"/>
              </p:nvPr>
            </p:nvSpPr>
            <p:spPr>
              <a:xfrm>
                <a:off x="838200" y="1356360"/>
                <a:ext cx="10515600" cy="5181283"/>
              </a:xfrm>
            </p:spPr>
            <p:txBody>
              <a:bodyPr/>
              <a:lstStyle/>
              <a:p>
                <a:pPr marL="0" indent="0">
                  <a:buNone/>
                </a:pPr>
                <a:r>
                  <a:rPr lang="en-US" sz="1800" dirty="0">
                    <a:solidFill>
                      <a:srgbClr val="000000"/>
                    </a:solidFill>
                    <a:effectLst/>
                  </a:rPr>
                  <a:t>		</a:t>
                </a:r>
                <a14:m>
                  <m:oMath xmlns:m="http://schemas.openxmlformats.org/officeDocument/2006/math">
                    <m:sSub>
                      <m:sSubPr>
                        <m:ctrlPr>
                          <a:rPr lang="en-US" sz="1800" i="1" smtClean="0">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f>
                      <m:fPr>
                        <m:ctrlPr>
                          <a:rPr lang="en-US"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num>
                      <m:den>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den>
                    </m:f>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acc>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𝑑𝑟𝑎𝑔</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acc>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𝑔𝑟𝑎𝑣𝑖𝑡𝑎𝑡𝑖𝑜𝑛</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acc>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𝑜𝑡h𝑒𝑟</m:t>
                        </m:r>
                      </m:sub>
                    </m:sSub>
                  </m:oMath>
                </a14:m>
                <a:r>
                  <a:rPr lang="en-US" sz="1800" dirty="0">
                    <a:solidFill>
                      <a:srgbClr val="000000"/>
                    </a:solidFill>
                    <a:effectLst/>
                    <a:ea typeface="Times New Roman" panose="02020603050405020304" pitchFamily="18" charset="0"/>
                    <a:cs typeface="Times New Roman" panose="02020603050405020304" pitchFamily="18" charset="0"/>
                  </a:rPr>
                  <a:t>			</a:t>
                </a:r>
                <a:r>
                  <a:rPr lang="en-US" sz="1800" dirty="0">
                    <a:ea typeface="Times New Roman" panose="02020603050405020304" pitchFamily="18" charset="0"/>
                  </a:rPr>
                  <a:t>(9)</a:t>
                </a:r>
                <a:endParaRPr lang="en-US" sz="1800" dirty="0">
                  <a:solidFill>
                    <a:srgbClr val="000000"/>
                  </a:solidFill>
                  <a:effectLst/>
                  <a:ea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sSub>
                      <m:sSubPr>
                        <m:ctrlPr>
                          <a:rPr lang="en-US" sz="2000" i="1">
                            <a:solidFill>
                              <a:srgbClr val="1D1D1B"/>
                            </a:solidFill>
                            <a:highlight>
                              <a:srgbClr val="FFFFFF"/>
                            </a:highlight>
                            <a:latin typeface="Cambria Math" panose="02040503050406030204" pitchFamily="18" charset="0"/>
                            <a:cs typeface="Times New Roman" panose="02020603050405020304" pitchFamily="18" charset="0"/>
                          </a:rPr>
                        </m:ctrlPr>
                      </m:sSubPr>
                      <m:e>
                        <m:r>
                          <a:rPr lang="en-US" sz="2000">
                            <a:solidFill>
                              <a:srgbClr val="1D1D1B"/>
                            </a:solidFill>
                            <a:highlight>
                              <a:srgbClr val="FFFFFF"/>
                            </a:highlight>
                            <a:latin typeface="Cambria Math" panose="02040503050406030204" pitchFamily="18" charset="0"/>
                            <a:cs typeface="Times New Roman" panose="02020603050405020304" pitchFamily="18" charset="0"/>
                          </a:rPr>
                          <m:t>𝑚</m:t>
                        </m:r>
                      </m:e>
                      <m:sub>
                        <m:r>
                          <a:rPr lang="en-US" sz="2000">
                            <a:solidFill>
                              <a:srgbClr val="1D1D1B"/>
                            </a:solidFill>
                            <a:highlight>
                              <a:srgbClr val="FFFFFF"/>
                            </a:highlight>
                            <a:latin typeface="Cambria Math" panose="02040503050406030204" pitchFamily="18" charset="0"/>
                            <a:cs typeface="Times New Roman" panose="02020603050405020304" pitchFamily="18" charset="0"/>
                          </a:rPr>
                          <m:t>𝑝</m:t>
                        </m:r>
                      </m:sub>
                    </m:sSub>
                  </m:oMath>
                </a14:m>
                <a:r>
                  <a:rPr lang="en-US" sz="2000" dirty="0">
                    <a:solidFill>
                      <a:srgbClr val="1D1D1B"/>
                    </a:solidFill>
                    <a:highlight>
                      <a:srgbClr val="FFFFFF"/>
                    </a:highlight>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1D1D1B"/>
                            </a:solidFill>
                            <a:highlight>
                              <a:srgbClr val="FFFFFF"/>
                            </a:highlight>
                            <a:latin typeface="Cambria Math" panose="02040503050406030204" pitchFamily="18" charset="0"/>
                            <a:cs typeface="Times New Roman" panose="02020603050405020304" pitchFamily="18" charset="0"/>
                          </a:rPr>
                        </m:ctrlPr>
                      </m:sSubPr>
                      <m:e>
                        <m:r>
                          <a:rPr lang="en-US" sz="2000">
                            <a:solidFill>
                              <a:srgbClr val="1D1D1B"/>
                            </a:solidFill>
                            <a:highlight>
                              <a:srgbClr val="FFFFFF"/>
                            </a:highlight>
                            <a:latin typeface="Cambria Math" panose="02040503050406030204" pitchFamily="18" charset="0"/>
                            <a:cs typeface="Times New Roman" panose="02020603050405020304" pitchFamily="18" charset="0"/>
                          </a:rPr>
                          <m:t>𝑢</m:t>
                        </m:r>
                      </m:e>
                      <m:sub>
                        <m:r>
                          <a:rPr lang="en-US" sz="2000">
                            <a:solidFill>
                              <a:srgbClr val="1D1D1B"/>
                            </a:solidFill>
                            <a:highlight>
                              <a:srgbClr val="FFFFFF"/>
                            </a:highlight>
                            <a:latin typeface="Cambria Math" panose="02040503050406030204" pitchFamily="18" charset="0"/>
                            <a:cs typeface="Times New Roman" panose="02020603050405020304" pitchFamily="18" charset="0"/>
                          </a:rPr>
                          <m:t>𝑝</m:t>
                        </m:r>
                      </m:sub>
                    </m:sSub>
                    <m:r>
                      <a:rPr lang="en-US" sz="2000">
                        <a:solidFill>
                          <a:srgbClr val="1D1D1B"/>
                        </a:solidFill>
                        <a:highlight>
                          <a:srgbClr val="FFFFFF"/>
                        </a:highlight>
                        <a:latin typeface="Cambria Math" panose="02040503050406030204" pitchFamily="18" charset="0"/>
                        <a:cs typeface="Times New Roman" panose="02020603050405020304" pitchFamily="18" charset="0"/>
                      </a:rPr>
                      <m:t> </m:t>
                    </m:r>
                  </m:oMath>
                </a14:m>
                <a:r>
                  <a:rPr lang="en-US" sz="2000" dirty="0">
                    <a:solidFill>
                      <a:srgbClr val="1D1D1B"/>
                    </a:solidFill>
                    <a:highlight>
                      <a:srgbClr val="FFFFFF"/>
                    </a:highlight>
                    <a:latin typeface="Times New Roman" panose="02020603050405020304" pitchFamily="18" charset="0"/>
                    <a:cs typeface="Times New Roman" panose="02020603050405020304" pitchFamily="18" charset="0"/>
                  </a:rPr>
                  <a:t> </a:t>
                </a:r>
                <a:r>
                  <a:rPr lang="en-US" sz="2000" b="0" i="0" dirty="0">
                    <a:solidFill>
                      <a:srgbClr val="1D1D1B"/>
                    </a:solidFill>
                    <a:effectLst/>
                    <a:highlight>
                      <a:srgbClr val="FFFFFF"/>
                    </a:highlight>
                    <a:latin typeface="Times New Roman" panose="02020603050405020304" pitchFamily="18" charset="0"/>
                    <a:cs typeface="Times New Roman" panose="02020603050405020304" pitchFamily="18" charset="0"/>
                  </a:rPr>
                  <a:t>is the mass and velocity of particles, As the particles are injected, their velocity and location should be determined in every time step to track them. There are two governing equations in particle transfer from current to next point:</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1800" dirty="0">
                    <a:solidFill>
                      <a:srgbClr val="000000"/>
                    </a:solidFill>
                    <a:effectLst/>
                  </a:rPr>
                  <a:t>		</a:t>
                </a:r>
                <a14:m>
                  <m:oMath xmlns:m="http://schemas.openxmlformats.org/officeDocument/2006/math">
                    <m:f>
                      <m:fPr>
                        <m:ctrlPr>
                          <a:rPr lang="en-US" sz="1800" i="1" smtClean="0">
                            <a:solidFill>
                              <a:srgbClr val="000000"/>
                            </a:solidFill>
                            <a:effectLst/>
                            <a:latin typeface="Cambria Math" panose="02040503050406030204" pitchFamily="18" charset="0"/>
                          </a:rPr>
                        </m:ctrlPr>
                      </m:fPr>
                      <m:num>
                        <m:r>
                          <m:rPr>
                            <m:sty m:val="p"/>
                          </m:rP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d</m:t>
                        </m:r>
                        <m:acc>
                          <m:accPr>
                            <m:chr m:val="⃗"/>
                            <m:ctrlPr>
                              <a:rPr lang="en-US" sz="1800" i="1">
                                <a:solidFill>
                                  <a:srgbClr val="000000"/>
                                </a:solidFill>
                                <a:effectLst/>
                                <a:latin typeface="Cambria Math" panose="02040503050406030204" pitchFamily="18" charset="0"/>
                              </a:rPr>
                            </m:ctrlPr>
                          </m:accPr>
                          <m:e>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m:rPr>
                                    <m:sty m:val="p"/>
                                  </m:rP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p</m:t>
                                </m:r>
                              </m:sub>
                            </m:sSub>
                          </m:e>
                        </m:acc>
                      </m:num>
                      <m:den>
                        <m:r>
                          <m:rPr>
                            <m:sty m:val="p"/>
                          </m:rP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dt</m:t>
                        </m:r>
                      </m:den>
                    </m:f>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sub>
                    </m:sSub>
                    <m:d>
                      <m:dPr>
                        <m:ctrlPr>
                          <a:rPr lang="en-US" sz="1800" i="1">
                            <a:solidFill>
                              <a:srgbClr val="000000"/>
                            </a:solidFill>
                            <a:effectLst/>
                            <a:latin typeface="Cambria Math" panose="02040503050406030204" pitchFamily="18" charset="0"/>
                          </a:rPr>
                        </m:ctrlPr>
                      </m:dPr>
                      <m:e>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acc>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solidFill>
                                  <a:srgbClr val="000000"/>
                                </a:solidFill>
                                <a:effectLst/>
                                <a:latin typeface="Cambria Math" panose="02040503050406030204" pitchFamily="18" charset="0"/>
                              </a:rPr>
                            </m:ctrlPr>
                          </m:accPr>
                          <m:e>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e>
                        </m:acc>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rgbClr val="000000"/>
                            </a:solidFill>
                            <a:effectLst/>
                            <a:latin typeface="Cambria Math" panose="02040503050406030204" pitchFamily="18" charset="0"/>
                          </a:rPr>
                        </m:ctrlPr>
                      </m:fPr>
                      <m:num>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𝑔</m:t>
                            </m:r>
                          </m:e>
                        </m:acc>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𝜌</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den>
                    </m:f>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a:solidFill>
                              <a:srgbClr val="000000"/>
                            </a:solidFill>
                            <a:effectLst/>
                            <a:latin typeface="Cambria Math" panose="02040503050406030204" pitchFamily="18" charset="0"/>
                          </a:rPr>
                        </m:ctrlPr>
                      </m:acc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acc>
                  </m:oMath>
                </a14:m>
                <a:r>
                  <a:rPr lang="en-US" dirty="0"/>
                  <a:t>				</a:t>
                </a:r>
                <a:r>
                  <a:rPr lang="en-US" sz="1600" dirty="0">
                    <a:ea typeface="Times New Roman" panose="02020603050405020304" pitchFamily="18" charset="0"/>
                  </a:rPr>
                  <a:t>(10)</a:t>
                </a:r>
                <a:endParaRPr lang="en-US" sz="1600" dirty="0"/>
              </a:p>
              <a:p>
                <a:pPr marL="0" indent="0">
                  <a:buNone/>
                </a:pPr>
                <a:r>
                  <a:rPr lang="en-US" sz="1800" dirty="0">
                    <a:solidFill>
                      <a:srgbClr val="000000"/>
                    </a:solidFill>
                    <a:effectLst/>
                  </a:rPr>
                  <a:t>		</a:t>
                </a:r>
                <a14:m>
                  <m:oMath xmlns:m="http://schemas.openxmlformats.org/officeDocument/2006/math">
                    <m:sSub>
                      <m:sSubPr>
                        <m:ctrlPr>
                          <a:rPr lang="en-US" sz="1800" i="1" smtClean="0">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𝑑𝑥</m:t>
                        </m:r>
                      </m:num>
                      <m:den>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den>
                    </m:f>
                  </m:oMath>
                </a14:m>
                <a:r>
                  <a:rPr lang="en-US" dirty="0"/>
                  <a:t>							</a:t>
                </a:r>
                <a:r>
                  <a:rPr lang="en-US" sz="1600" dirty="0">
                    <a:ea typeface="Times New Roman" panose="02020603050405020304" pitchFamily="18" charset="0"/>
                  </a:rPr>
                  <a:t>(11)</a:t>
                </a:r>
                <a:endParaRPr lang="en-US" sz="1600" dirty="0"/>
              </a:p>
              <a:p>
                <a:pPr marL="0" indent="0">
                  <a:buNone/>
                </a:pPr>
                <a14:m>
                  <m:oMath xmlns:m="http://schemas.openxmlformats.org/officeDocument/2006/math">
                    <m:sSub>
                      <m:sSubPr>
                        <m:ctrlPr>
                          <a:rPr lang="en-US" sz="2000" i="1" smtClean="0">
                            <a:solidFill>
                              <a:srgbClr val="000000"/>
                            </a:solidFill>
                            <a:effectLst/>
                            <a:latin typeface="Cambria Math" panose="02040503050406030204" pitchFamily="18" charset="0"/>
                          </a:rPr>
                        </m:ctrlPr>
                      </m:sSubPr>
                      <m:e>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sub>
                    </m:sSub>
                    <m:r>
                      <a:rPr lang="en-US"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is the inverse of relaxation time (</a:t>
                </a:r>
                <a14:m>
                  <m:oMath xmlns:m="http://schemas.openxmlformats.org/officeDocument/2006/math">
                    <m:sSup>
                      <m:sSupPr>
                        <m:ctrlPr>
                          <a:rPr lang="en-US" sz="200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𝑠</m:t>
                        </m:r>
                      </m:e>
                      <m:sup>
                        <m:r>
                          <a:rPr lang="en-US" sz="2000" b="0" i="1" smtClean="0">
                            <a:latin typeface="Cambria Math" panose="02040503050406030204" pitchFamily="18" charset="0"/>
                            <a:cs typeface="Times New Roman" panose="02020603050405020304" pitchFamily="18" charset="0"/>
                          </a:rPr>
                          <m:t>−1</m:t>
                        </m:r>
                      </m:sup>
                    </m:sSup>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US" sz="2000" i="1" smtClean="0">
                            <a:latin typeface="Cambria Math" panose="02040503050406030204" pitchFamily="18" charset="0"/>
                            <a:cs typeface="Times New Roman" panose="02020603050405020304" pitchFamily="18" charset="0"/>
                          </a:rPr>
                        </m:ctrlPr>
                      </m:accPr>
                      <m:e>
                        <m:r>
                          <a:rPr lang="en-US" sz="2000" b="0" i="1" smtClean="0">
                            <a:latin typeface="Cambria Math" panose="02040503050406030204" pitchFamily="18" charset="0"/>
                            <a:cs typeface="Times New Roman" panose="02020603050405020304" pitchFamily="18" charset="0"/>
                          </a:rPr>
                          <m:t>𝑢</m:t>
                        </m:r>
                      </m:e>
                    </m:acc>
                  </m:oMath>
                </a14:m>
                <a:r>
                  <a:rPr lang="en-US" sz="2000" dirty="0">
                    <a:latin typeface="Times New Roman" panose="02020603050405020304" pitchFamily="18" charset="0"/>
                    <a:cs typeface="Times New Roman" panose="02020603050405020304" pitchFamily="18" charset="0"/>
                  </a:rPr>
                  <a:t> the air velocity is the drag force, After integration over time from the second equation, velocity and location of particle could be caught in the next step:</a:t>
                </a:r>
              </a:p>
              <a:p>
                <a:pPr marL="0" indent="0">
                  <a:buNone/>
                </a:pPr>
                <a:r>
                  <a:rPr lang="en-US" sz="1800" dirty="0">
                    <a:solidFill>
                      <a:srgbClr val="000000"/>
                    </a:solidFill>
                    <a:effectLst/>
                  </a:rPr>
                  <a:t>		</a:t>
                </a:r>
                <a14:m>
                  <m:oMath xmlns:m="http://schemas.openxmlformats.org/officeDocument/2006/math">
                    <m:sSubSup>
                      <m:sSubSupPr>
                        <m:ctrlPr>
                          <a:rPr lang="en-US" sz="1800" i="1" smtClean="0">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solidFill>
                              <a:srgbClr val="000000"/>
                            </a:solidFill>
                            <a:effectLst/>
                            <a:latin typeface="Cambria Math" panose="020405030504060302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en-US"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num>
                          <m:den>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den>
                        </m:f>
                      </m:sup>
                    </m:sSup>
                    <m:d>
                      <m:dPr>
                        <m:ctrlPr>
                          <a:rPr lang="en-US" sz="1800" i="1">
                            <a:solidFill>
                              <a:srgbClr val="000000"/>
                            </a:solidFill>
                            <a:effectLst/>
                            <a:latin typeface="Cambria Math" panose="02040503050406030204" pitchFamily="18" charset="0"/>
                          </a:rPr>
                        </m:ctrlPr>
                      </m:dPr>
                      <m:e>
                        <m:sSub>
                          <m:sSubPr>
                            <m:ctrlPr>
                              <a:rPr lang="en-US" sz="1800" i="1">
                                <a:solidFill>
                                  <a:srgbClr val="000000"/>
                                </a:solidFill>
                                <a:effectLst/>
                                <a:latin typeface="Cambria Math" panose="02040503050406030204" pitchFamily="18" charset="0"/>
                              </a:rPr>
                            </m:ctrlPr>
                          </m:sSubPr>
                          <m:e>
                            <m:sSubSup>
                              <m:sSubSupPr>
                                <m:ctrlPr>
                                  <a:rPr lang="en-US" sz="1800" i="1">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solidFill>
                              <a:srgbClr val="000000"/>
                            </a:solidFill>
                            <a:effectLst/>
                            <a:latin typeface="Cambria Math" panose="020405030504060302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en-US"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num>
                          <m:den>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den>
                        </m:f>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sz="2000" dirty="0">
                    <a:latin typeface="Times New Roman" panose="02020603050405020304" pitchFamily="18" charset="0"/>
                    <a:cs typeface="Times New Roman" panose="02020603050405020304" pitchFamily="18" charset="0"/>
                  </a:rPr>
                  <a:t>			</a:t>
                </a:r>
                <a:r>
                  <a:rPr lang="en-US" sz="1600" dirty="0">
                    <a:ea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a:p>
                <a:pPr marL="0" indent="0">
                  <a:buNone/>
                </a:pPr>
                <a:r>
                  <a:rPr lang="en-US" sz="1800" dirty="0">
                    <a:solidFill>
                      <a:srgbClr val="000000"/>
                    </a:solidFill>
                    <a:effectLst/>
                  </a:rPr>
                  <a:t>		</a:t>
                </a:r>
                <a14:m>
                  <m:oMath xmlns:m="http://schemas.openxmlformats.org/officeDocument/2006/math">
                    <m:sSubSup>
                      <m:sSubSupPr>
                        <m:ctrlPr>
                          <a:rPr lang="en-US" sz="1800" i="1" smtClean="0">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d>
                      <m:dPr>
                        <m:ctrlPr>
                          <a:rPr lang="en-US" sz="1800" i="1">
                            <a:solidFill>
                              <a:srgbClr val="000000"/>
                            </a:solidFill>
                            <a:effectLst/>
                            <a:latin typeface="Cambria Math" panose="02040503050406030204" pitchFamily="18" charset="0"/>
                          </a:rPr>
                        </m:ctrlPr>
                      </m:dPr>
                      <m:e>
                        <m:sSup>
                          <m:sSupPr>
                            <m:ctrlPr>
                              <a:rPr lang="en-US" sz="1800" i="1">
                                <a:solidFill>
                                  <a:srgbClr val="000000"/>
                                </a:solidFill>
                                <a:effectLst/>
                                <a:latin typeface="Cambria Math" panose="020405030504060302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1800" i="1">
                            <a:solidFill>
                              <a:srgbClr val="000000"/>
                            </a:solidFill>
                            <a:effectLst/>
                            <a:latin typeface="Cambria Math" panose="020405030504060302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en-US" sz="1800" i="1">
                                <a:solidFill>
                                  <a:srgbClr val="000000"/>
                                </a:solidFill>
                                <a:effectLst/>
                                <a:latin typeface="Cambria Math" panose="020405030504060302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num>
                          <m:den>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den>
                        </m:f>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800" i="1">
                            <a:solidFill>
                              <a:srgbClr val="000000"/>
                            </a:solidFill>
                            <a:effectLst/>
                            <a:latin typeface="Cambria Math" panose="02040503050406030204" pitchFamily="18" charset="0"/>
                          </a:rPr>
                        </m:ctrlPr>
                      </m:sSub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b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solidFill>
                              <a:srgbClr val="000000"/>
                            </a:solidFill>
                            <a:effectLst/>
                            <a:latin typeface="Cambria Math" panose="020405030504060302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𝑢</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Sub>
                      <m:sSubPr>
                        <m:ctrlPr>
                          <a:rPr lang="en-US" sz="1800" i="1">
                            <a:solidFill>
                              <a:srgbClr val="000000"/>
                            </a:solidFill>
                            <a:effectLst/>
                            <a:latin typeface="Cambria Math" panose="020405030504060302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r>
                  <a:rPr lang="en-US" sz="1600" dirty="0">
                    <a:ea typeface="Times New Roman" panose="02020603050405020304" pitchFamily="18" charset="0"/>
                  </a:rPr>
                  <a:t>(13)</a:t>
                </a:r>
                <a:endParaRPr lang="en-US" sz="1600" dirty="0">
                  <a:latin typeface="Times New Roman" panose="02020603050405020304" pitchFamily="18" charset="0"/>
                  <a:cs typeface="Times New Roman" panose="02020603050405020304" pitchFamily="18" charset="0"/>
                </a:endParaRPr>
              </a:p>
              <a:p>
                <a:pPr marL="0" indent="0">
                  <a:buNone/>
                </a:pPr>
                <a:r>
                  <a:rPr lang="en-US" sz="1800" dirty="0">
                    <a:solidFill>
                      <a:srgbClr val="000000"/>
                    </a:solidFill>
                    <a:effectLst/>
                    <a:latin typeface="Times New Roman" panose="02020603050405020304" pitchFamily="18" charset="0"/>
                    <a:ea typeface="Times New Roman" panose="02020603050405020304" pitchFamily="18" charset="0"/>
                  </a:rPr>
                  <a:t>It must be noted that the amount of </a:t>
                </a:r>
                <a14:m>
                  <m:oMath xmlns:m="http://schemas.openxmlformats.org/officeDocument/2006/math">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sz="1800" dirty="0">
                    <a:solidFill>
                      <a:srgbClr val="000000"/>
                    </a:solidFill>
                    <a:effectLst/>
                    <a:latin typeface="Times New Roman" panose="02020603050405020304" pitchFamily="18" charset="0"/>
                    <a:ea typeface="Times New Roman" panose="02020603050405020304" pitchFamily="18" charset="0"/>
                  </a:rPr>
                  <a:t> is the critical factor in the accuracy and speed of the simulation.</a:t>
                </a: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D32A1CA-1AE9-7367-5CBF-9F4AFAA83DAE}"/>
                  </a:ext>
                </a:extLst>
              </p:cNvPr>
              <p:cNvSpPr>
                <a:spLocks noGrp="1" noRot="1" noChangeAspect="1" noMove="1" noResize="1" noEditPoints="1" noAdjustHandles="1" noChangeArrowheads="1" noChangeShapeType="1" noTextEdit="1"/>
              </p:cNvSpPr>
              <p:nvPr>
                <p:ph idx="1"/>
              </p:nvPr>
            </p:nvSpPr>
            <p:spPr>
              <a:xfrm>
                <a:off x="838200" y="1356360"/>
                <a:ext cx="10515600" cy="5181283"/>
              </a:xfrm>
              <a:blipFill>
                <a:blip r:embed="rId2"/>
                <a:stretch>
                  <a:fillRect l="-638" t="-1531" r="-115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F46365F-CDF4-597C-203A-9BF4567469F7}"/>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2400" b="1" dirty="0"/>
              <a:t>Continue …</a:t>
            </a:r>
          </a:p>
        </p:txBody>
      </p:sp>
      <p:sp>
        <p:nvSpPr>
          <p:cNvPr id="8" name="Title 1">
            <a:extLst>
              <a:ext uri="{FF2B5EF4-FFF2-40B4-BE49-F238E27FC236}">
                <a16:creationId xmlns:a16="http://schemas.microsoft.com/office/drawing/2014/main" id="{FC8605B2-7B00-B6D9-0243-9DD7DDC4AFD2}"/>
              </a:ext>
            </a:extLst>
          </p:cNvPr>
          <p:cNvSpPr txBox="1">
            <a:spLocks/>
          </p:cNvSpPr>
          <p:nvPr/>
        </p:nvSpPr>
        <p:spPr>
          <a:xfrm>
            <a:off x="3434080" y="0"/>
            <a:ext cx="5323840" cy="822960"/>
          </a:xfrm>
          <a:prstGeom prst="rect">
            <a:avLst/>
          </a:prstGeom>
          <a:solidFill>
            <a:schemeClr val="tx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3200" b="1" dirty="0">
                <a:solidFill>
                  <a:schemeClr val="bg1"/>
                </a:solidFill>
              </a:rPr>
              <a:t>Discrete Phase Model (DPM)</a:t>
            </a:r>
          </a:p>
        </p:txBody>
      </p:sp>
      <p:sp>
        <p:nvSpPr>
          <p:cNvPr id="4" name="Slide Number Placeholder 3">
            <a:extLst>
              <a:ext uri="{FF2B5EF4-FFF2-40B4-BE49-F238E27FC236}">
                <a16:creationId xmlns:a16="http://schemas.microsoft.com/office/drawing/2014/main" id="{3EC8DC3A-A596-5267-8397-9DEF796505FF}"/>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28</a:t>
            </a:fld>
            <a:endParaRPr lang="en-US" sz="1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2932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CB6BBE-E842-6E5E-5D28-0B3BAEF40971}"/>
              </a:ext>
            </a:extLst>
          </p:cNvPr>
          <p:cNvSpPr>
            <a:spLocks noGrp="1"/>
          </p:cNvSpPr>
          <p:nvPr>
            <p:ph idx="1"/>
          </p:nvPr>
        </p:nvSpPr>
        <p:spPr>
          <a:xfrm>
            <a:off x="838200" y="1825625"/>
            <a:ext cx="10515600" cy="2329815"/>
          </a:xfrm>
        </p:spPr>
        <p:txBody>
          <a:bodyPr>
            <a:normAutofit fontScale="92500" lnSpcReduction="20000"/>
          </a:bodyPr>
          <a:lstStyle/>
          <a:p>
            <a:pPr algn="just">
              <a:buFont typeface="Wingdings" panose="05000000000000000000" pitchFamily="2" charset="2"/>
              <a:buChar char="q"/>
            </a:pPr>
            <a:r>
              <a:rPr lang="en-US" sz="2400" dirty="0">
                <a:highlight>
                  <a:srgbClr val="FFFFFF"/>
                </a:highlight>
                <a:latin typeface="Times New Roman" panose="02020603050405020304" pitchFamily="18" charset="0"/>
                <a:cs typeface="Times New Roman" panose="02020603050405020304" pitchFamily="18" charset="0"/>
              </a:rPr>
              <a:t>    </a:t>
            </a:r>
            <a:r>
              <a:rPr lang="en-US" sz="2400" b="0" i="0" dirty="0">
                <a:effectLst/>
                <a:highlight>
                  <a:srgbClr val="FFFFFF"/>
                </a:highlight>
                <a:latin typeface="Times New Roman" panose="02020603050405020304" pitchFamily="18" charset="0"/>
                <a:cs typeface="Times New Roman" panose="02020603050405020304" pitchFamily="18" charset="0"/>
              </a:rPr>
              <a:t>The difference between the </a:t>
            </a:r>
            <a:r>
              <a:rPr lang="en-US" sz="2400" b="1" i="0" dirty="0">
                <a:effectLst/>
                <a:highlight>
                  <a:srgbClr val="FFFFFF"/>
                </a:highlight>
                <a:latin typeface="Times New Roman" panose="02020603050405020304" pitchFamily="18" charset="0"/>
                <a:cs typeface="Times New Roman" panose="02020603050405020304" pitchFamily="18" charset="0"/>
              </a:rPr>
              <a:t>Lagrangian</a:t>
            </a:r>
            <a:r>
              <a:rPr lang="en-US" sz="2400" b="0" i="0" dirty="0">
                <a:effectLst/>
                <a:highlight>
                  <a:srgbClr val="FFFFFF"/>
                </a:highlight>
                <a:latin typeface="Times New Roman" panose="02020603050405020304" pitchFamily="18" charset="0"/>
                <a:cs typeface="Times New Roman" panose="02020603050405020304" pitchFamily="18" charset="0"/>
              </a:rPr>
              <a:t> and the </a:t>
            </a:r>
            <a:r>
              <a:rPr lang="en-US" sz="2400" b="1" i="0" dirty="0">
                <a:effectLst/>
                <a:highlight>
                  <a:srgbClr val="FFFFFF"/>
                </a:highlight>
                <a:latin typeface="Times New Roman" panose="02020603050405020304" pitchFamily="18" charset="0"/>
                <a:cs typeface="Times New Roman" panose="02020603050405020304" pitchFamily="18" charset="0"/>
              </a:rPr>
              <a:t>Eulerian.</a:t>
            </a:r>
          </a:p>
          <a:p>
            <a:pPr marL="0" indent="0" algn="just">
              <a:buNone/>
            </a:pPr>
            <a:endParaRPr lang="en-US" sz="2400" b="1" i="0" dirty="0">
              <a:effectLst/>
              <a:highlight>
                <a:srgbClr val="FFFFFF"/>
              </a:highlight>
              <a:latin typeface="Times New Roman" panose="02020603050405020304" pitchFamily="18" charset="0"/>
              <a:cs typeface="Times New Roman" panose="02020603050405020304" pitchFamily="18" charset="0"/>
            </a:endParaRPr>
          </a:p>
          <a:p>
            <a:pPr marL="630238" indent="-630238">
              <a:buFont typeface="Wingdings" panose="05000000000000000000" pitchFamily="2" charset="2"/>
              <a:buChar char="q"/>
            </a:pPr>
            <a:r>
              <a:rPr lang="en-US" sz="2400" dirty="0">
                <a:highlight>
                  <a:srgbClr val="FFFFFF"/>
                </a:highlight>
                <a:latin typeface="Times New Roman" panose="02020603050405020304" pitchFamily="18" charset="0"/>
                <a:cs typeface="Times New Roman" panose="02020603050405020304" pitchFamily="18" charset="0"/>
              </a:rPr>
              <a:t>F</a:t>
            </a:r>
            <a:r>
              <a:rPr lang="en-US" sz="2400" b="0" i="0" dirty="0">
                <a:effectLst/>
                <a:highlight>
                  <a:srgbClr val="FFFFFF"/>
                </a:highlight>
                <a:latin typeface="Times New Roman" panose="02020603050405020304" pitchFamily="18" charset="0"/>
                <a:cs typeface="Times New Roman" panose="02020603050405020304" pitchFamily="18" charset="0"/>
              </a:rPr>
              <a:t>luid behavior in the </a:t>
            </a:r>
            <a:r>
              <a:rPr lang="en-US" sz="2400" b="1" i="0" dirty="0">
                <a:solidFill>
                  <a:srgbClr val="C00000"/>
                </a:solidFill>
                <a:effectLst/>
                <a:highlight>
                  <a:srgbClr val="FFFFFF"/>
                </a:highlight>
                <a:latin typeface="Times New Roman" panose="02020603050405020304" pitchFamily="18" charset="0"/>
                <a:cs typeface="Times New Roman" panose="02020603050405020304" pitchFamily="18" charset="0"/>
              </a:rPr>
              <a:t>Lagrangian</a:t>
            </a:r>
            <a:r>
              <a:rPr lang="en-US" sz="2400" b="1" i="0" dirty="0">
                <a:effectLst/>
                <a:highlight>
                  <a:srgbClr val="FFFFFF"/>
                </a:highlight>
                <a:latin typeface="Times New Roman" panose="02020603050405020304" pitchFamily="18" charset="0"/>
                <a:cs typeface="Times New Roman" panose="02020603050405020304" pitchFamily="18" charset="0"/>
              </a:rPr>
              <a:t> </a:t>
            </a:r>
            <a:r>
              <a:rPr lang="en-US" sz="2400" b="0" i="0" dirty="0">
                <a:effectLst/>
                <a:highlight>
                  <a:srgbClr val="FFFFFF"/>
                </a:highlight>
                <a:latin typeface="Times New Roman" panose="02020603050405020304" pitchFamily="18" charset="0"/>
                <a:cs typeface="Times New Roman" panose="02020603050405020304" pitchFamily="18" charset="0"/>
              </a:rPr>
              <a:t>is examined based on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particle tracking</a:t>
            </a:r>
            <a:r>
              <a:rPr lang="en-US" sz="2400" b="1" i="0" dirty="0">
                <a:effectLst/>
                <a:highlight>
                  <a:srgbClr val="FFFFFF"/>
                </a:highlight>
                <a:latin typeface="Times New Roman" panose="02020603050405020304" pitchFamily="18" charset="0"/>
                <a:cs typeface="Times New Roman" panose="02020603050405020304" pitchFamily="18" charset="0"/>
              </a:rPr>
              <a:t> </a:t>
            </a:r>
            <a:r>
              <a:rPr lang="en-US" sz="2400" b="0" i="0" dirty="0">
                <a:effectLst/>
                <a:highlight>
                  <a:srgbClr val="FFFFFF"/>
                </a:highlight>
                <a:latin typeface="Times New Roman" panose="02020603050405020304" pitchFamily="18" charset="0"/>
                <a:cs typeface="Times New Roman" panose="02020603050405020304" pitchFamily="18" charset="0"/>
              </a:rPr>
              <a:t>of a </a:t>
            </a:r>
            <a:r>
              <a:rPr lang="en-US" sz="2400" dirty="0">
                <a:highlight>
                  <a:srgbClr val="FFFFFF"/>
                </a:highlight>
                <a:latin typeface="Times New Roman" panose="02020603050405020304" pitchFamily="18" charset="0"/>
                <a:cs typeface="Times New Roman" panose="02020603050405020304" pitchFamily="18" charset="0"/>
              </a:rPr>
              <a:t>   </a:t>
            </a:r>
            <a:r>
              <a:rPr lang="en-US" sz="2400" b="0" i="0" dirty="0">
                <a:effectLst/>
                <a:highlight>
                  <a:srgbClr val="FFFFFF"/>
                </a:highlight>
                <a:latin typeface="Times New Roman" panose="02020603050405020304" pitchFamily="18" charset="0"/>
                <a:cs typeface="Times New Roman" panose="02020603050405020304" pitchFamily="18" charset="0"/>
              </a:rPr>
              <a:t>particulate flow</a:t>
            </a:r>
            <a:r>
              <a:rPr lang="en-US" sz="2400" dirty="0">
                <a:highlight>
                  <a:srgbClr val="FFFFFF"/>
                </a:highlight>
                <a:latin typeface="Times New Roman" panose="02020603050405020304" pitchFamily="18" charset="0"/>
                <a:cs typeface="Times New Roman" panose="02020603050405020304" pitchFamily="18" charset="0"/>
              </a:rPr>
              <a:t>.</a:t>
            </a:r>
          </a:p>
          <a:p>
            <a:pPr marL="0" indent="0">
              <a:buNone/>
            </a:pPr>
            <a:endParaRPr lang="en-US" sz="2400" dirty="0">
              <a:highlight>
                <a:srgbClr val="FFFFFF"/>
              </a:highlight>
              <a:latin typeface="Times New Roman" panose="02020603050405020304" pitchFamily="18" charset="0"/>
              <a:cs typeface="Times New Roman" panose="02020603050405020304" pitchFamily="18" charset="0"/>
            </a:endParaRPr>
          </a:p>
          <a:p>
            <a:pPr marL="630238" indent="-630238">
              <a:buFont typeface="Wingdings" panose="05000000000000000000" pitchFamily="2" charset="2"/>
              <a:buChar char="q"/>
            </a:pPr>
            <a:r>
              <a:rPr lang="en-US" sz="2400" b="0" i="0" dirty="0">
                <a:effectLst/>
                <a:highlight>
                  <a:srgbClr val="FFFFFF"/>
                </a:highlight>
                <a:latin typeface="Times New Roman" panose="02020603050405020304" pitchFamily="18" charset="0"/>
                <a:cs typeface="Times New Roman" panose="02020603050405020304" pitchFamily="18" charset="0"/>
              </a:rPr>
              <a:t>Fluid behavior is considered in the </a:t>
            </a:r>
            <a:r>
              <a:rPr lang="en-US" sz="2400" b="1" i="0" dirty="0">
                <a:solidFill>
                  <a:srgbClr val="C00000"/>
                </a:solidFill>
                <a:effectLst/>
                <a:highlight>
                  <a:srgbClr val="FFFFFF"/>
                </a:highlight>
                <a:latin typeface="Times New Roman" panose="02020603050405020304" pitchFamily="18" charset="0"/>
                <a:cs typeface="Times New Roman" panose="02020603050405020304" pitchFamily="18" charset="0"/>
              </a:rPr>
              <a:t>Eulerian</a:t>
            </a:r>
            <a:r>
              <a:rPr lang="en-US" sz="2400" b="0" i="0" dirty="0">
                <a:effectLst/>
                <a:highlight>
                  <a:srgbClr val="FFFFFF"/>
                </a:highlight>
                <a:latin typeface="Times New Roman" panose="02020603050405020304" pitchFamily="18" charset="0"/>
                <a:cs typeface="Times New Roman" panose="02020603050405020304" pitchFamily="18" charset="0"/>
              </a:rPr>
              <a:t>, based on the assumption of a </a:t>
            </a:r>
            <a:r>
              <a:rPr lang="en-US" sz="2400" b="1" i="0" dirty="0">
                <a:solidFill>
                  <a:srgbClr val="00B050"/>
                </a:solidFill>
                <a:effectLst/>
                <a:highlight>
                  <a:srgbClr val="FFFFFF"/>
                </a:highlight>
                <a:latin typeface="Times New Roman" panose="02020603050405020304" pitchFamily="18" charset="0"/>
                <a:cs typeface="Times New Roman" panose="02020603050405020304" pitchFamily="18" charset="0"/>
              </a:rPr>
              <a:t>finite volume</a:t>
            </a:r>
            <a:r>
              <a:rPr lang="en-US" sz="2400" b="0" i="0" dirty="0">
                <a:solidFill>
                  <a:srgbClr val="00B050"/>
                </a:solidFill>
                <a:effectLst/>
                <a:highlight>
                  <a:srgbClr val="FFFFFF"/>
                </a:highlight>
                <a:latin typeface="Times New Roman" panose="02020603050405020304" pitchFamily="18" charset="0"/>
                <a:cs typeface="Times New Roman" panose="02020603050405020304" pitchFamily="18" charset="0"/>
              </a:rPr>
              <a:t> </a:t>
            </a:r>
            <a:r>
              <a:rPr lang="en-US" sz="2400" b="0" i="0" dirty="0">
                <a:effectLst/>
                <a:highlight>
                  <a:srgbClr val="FFFFFF"/>
                </a:highlight>
                <a:latin typeface="Times New Roman" panose="02020603050405020304" pitchFamily="18" charset="0"/>
                <a:cs typeface="Times New Roman" panose="02020603050405020304" pitchFamily="18" charset="0"/>
              </a:rPr>
              <a:t>element in the fluid flow path.</a:t>
            </a:r>
          </a:p>
          <a:p>
            <a:pPr marL="0" indent="0" algn="just">
              <a:buNone/>
            </a:pPr>
            <a:endParaRPr lang="en-US" sz="2400" dirty="0"/>
          </a:p>
        </p:txBody>
      </p:sp>
      <p:sp>
        <p:nvSpPr>
          <p:cNvPr id="2" name="Title 1">
            <a:extLst>
              <a:ext uri="{FF2B5EF4-FFF2-40B4-BE49-F238E27FC236}">
                <a16:creationId xmlns:a16="http://schemas.microsoft.com/office/drawing/2014/main" id="{ADB38FEA-BA45-090E-97D4-2D40A4E12DE7}"/>
              </a:ext>
            </a:extLst>
          </p:cNvPr>
          <p:cNvSpPr txBox="1">
            <a:spLocks/>
          </p:cNvSpPr>
          <p:nvPr/>
        </p:nvSpPr>
        <p:spPr>
          <a:xfrm>
            <a:off x="0" y="0"/>
            <a:ext cx="1859280" cy="619760"/>
          </a:xfrm>
          <a:prstGeom prst="rect">
            <a:avLst/>
          </a:prstGeom>
          <a:solidFill>
            <a:schemeClr val="accent6"/>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2400" b="1" dirty="0"/>
              <a:t>Continue …</a:t>
            </a:r>
          </a:p>
        </p:txBody>
      </p:sp>
      <p:sp>
        <p:nvSpPr>
          <p:cNvPr id="8" name="Title 1">
            <a:extLst>
              <a:ext uri="{FF2B5EF4-FFF2-40B4-BE49-F238E27FC236}">
                <a16:creationId xmlns:a16="http://schemas.microsoft.com/office/drawing/2014/main" id="{30FA39DB-71FC-3C94-5DC3-B485850E2250}"/>
              </a:ext>
            </a:extLst>
          </p:cNvPr>
          <p:cNvSpPr txBox="1">
            <a:spLocks/>
          </p:cNvSpPr>
          <p:nvPr/>
        </p:nvSpPr>
        <p:spPr>
          <a:xfrm>
            <a:off x="3434080" y="0"/>
            <a:ext cx="5323840" cy="822960"/>
          </a:xfrm>
          <a:prstGeom prst="rect">
            <a:avLst/>
          </a:prstGeom>
          <a:solidFill>
            <a:schemeClr val="tx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US" sz="3200" b="1" dirty="0">
                <a:solidFill>
                  <a:schemeClr val="bg1"/>
                </a:solidFill>
              </a:rPr>
              <a:t>Discrete Phase Model (DPM)</a:t>
            </a:r>
          </a:p>
        </p:txBody>
      </p:sp>
      <p:sp>
        <p:nvSpPr>
          <p:cNvPr id="4" name="Slide Number Placeholder 3">
            <a:extLst>
              <a:ext uri="{FF2B5EF4-FFF2-40B4-BE49-F238E27FC236}">
                <a16:creationId xmlns:a16="http://schemas.microsoft.com/office/drawing/2014/main" id="{62444382-8C1C-0C36-DE5B-CB83831EDA99}"/>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29</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00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25CFC-FF55-2135-48C6-5A4A3E492970}"/>
              </a:ext>
            </a:extLst>
          </p:cNvPr>
          <p:cNvSpPr>
            <a:spLocks noGrp="1"/>
          </p:cNvSpPr>
          <p:nvPr>
            <p:ph idx="1"/>
          </p:nvPr>
        </p:nvSpPr>
        <p:spPr>
          <a:xfrm>
            <a:off x="2992120" y="1198881"/>
            <a:ext cx="4932680" cy="4924508"/>
          </a:xfrm>
        </p:spPr>
        <p:txBody>
          <a:bodyPr>
            <a:normAutofit lnSpcReduction="10000"/>
          </a:bodyPr>
          <a:lstStyle/>
          <a:p>
            <a:pPr>
              <a:buFont typeface="Wingdings" pitchFamily="2" charset="2"/>
              <a:buChar char="Ø"/>
            </a:pPr>
            <a:r>
              <a:rPr lang="en-GB" dirty="0">
                <a:latin typeface="Times New Roman" panose="02020603050405020304" pitchFamily="18" charset="0"/>
                <a:cs typeface="Times New Roman" panose="02020603050405020304" pitchFamily="18" charset="0"/>
              </a:rPr>
              <a:t>Introduction</a:t>
            </a:r>
          </a:p>
          <a:p>
            <a:pPr>
              <a:buFont typeface="Wingdings" pitchFamily="2" charset="2"/>
              <a:buChar char="Ø"/>
            </a:pPr>
            <a:r>
              <a:rPr lang="en-GB" dirty="0">
                <a:latin typeface="Times New Roman" panose="02020603050405020304" pitchFamily="18" charset="0"/>
                <a:cs typeface="Times New Roman" panose="02020603050405020304" pitchFamily="18" charset="0"/>
              </a:rPr>
              <a:t>Motivation or </a:t>
            </a:r>
            <a:r>
              <a:rPr lang="en-GB" dirty="0">
                <a:highlight>
                  <a:srgbClr val="FFFF00"/>
                </a:highlight>
                <a:latin typeface="Times New Roman" panose="02020603050405020304" pitchFamily="18" charset="0"/>
                <a:cs typeface="Times New Roman" panose="02020603050405020304" pitchFamily="18" charset="0"/>
              </a:rPr>
              <a:t>scope of the study</a:t>
            </a:r>
          </a:p>
          <a:p>
            <a:pPr>
              <a:buFont typeface="Wingdings" pitchFamily="2" charset="2"/>
              <a:buChar char="Ø"/>
            </a:pPr>
            <a:r>
              <a:rPr lang="en-GB" dirty="0">
                <a:latin typeface="Times New Roman" panose="02020603050405020304" pitchFamily="18" charset="0"/>
                <a:cs typeface="Times New Roman" panose="02020603050405020304" pitchFamily="18" charset="0"/>
              </a:rPr>
              <a:t>Literature </a:t>
            </a:r>
            <a:r>
              <a:rPr lang="en-US" dirty="0">
                <a:latin typeface="Times New Roman" panose="02020603050405020304" pitchFamily="18" charset="0"/>
                <a:cs typeface="Times New Roman" panose="02020603050405020304" pitchFamily="18" charset="0"/>
              </a:rPr>
              <a:t>Review</a:t>
            </a:r>
          </a:p>
          <a:p>
            <a:pPr>
              <a:buFont typeface="Wingdings" pitchFamily="2" charset="2"/>
              <a:buChar char="Ø"/>
            </a:pPr>
            <a:r>
              <a:rPr lang="en-GB" dirty="0">
                <a:latin typeface="Times New Roman" panose="02020603050405020304" pitchFamily="18" charset="0"/>
                <a:cs typeface="Times New Roman" panose="02020603050405020304" pitchFamily="18" charset="0"/>
              </a:rPr>
              <a:t>Summary of Literature Review</a:t>
            </a:r>
          </a:p>
          <a:p>
            <a:pPr>
              <a:buFont typeface="Wingdings" pitchFamily="2" charset="2"/>
              <a:buChar char="Ø"/>
            </a:pPr>
            <a:r>
              <a:rPr lang="en-GB" dirty="0">
                <a:latin typeface="Times New Roman" panose="02020603050405020304" pitchFamily="18" charset="0"/>
                <a:cs typeface="Times New Roman" panose="02020603050405020304" pitchFamily="18" charset="0"/>
              </a:rPr>
              <a:t>Research</a:t>
            </a:r>
            <a:r>
              <a:rPr lang="en-US" dirty="0">
                <a:latin typeface="Times New Roman" panose="02020603050405020304" pitchFamily="18" charset="0"/>
                <a:cs typeface="Times New Roman" panose="02020603050405020304" pitchFamily="18" charset="0"/>
              </a:rPr>
              <a:t> Gap</a:t>
            </a:r>
            <a:endParaRPr lang="en-GB"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Problem Statement</a:t>
            </a:r>
            <a:endParaRPr lang="en-GB"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Aim &amp; Objectives</a:t>
            </a:r>
          </a:p>
          <a:p>
            <a:pPr>
              <a:buFont typeface="Wingdings" pitchFamily="2" charset="2"/>
              <a:buChar char="Ø"/>
            </a:pPr>
            <a:r>
              <a:rPr lang="en-US" dirty="0">
                <a:latin typeface="Times New Roman" panose="02020603050405020304" pitchFamily="18" charset="0"/>
                <a:cs typeface="Times New Roman" panose="02020603050405020304" pitchFamily="18" charset="0"/>
              </a:rPr>
              <a:t>Methodology</a:t>
            </a:r>
            <a:endParaRPr lang="en-GB" dirty="0">
              <a:latin typeface="Times New Roman" panose="02020603050405020304" pitchFamily="18" charset="0"/>
              <a:cs typeface="Times New Roman" panose="02020603050405020304" pitchFamily="18" charset="0"/>
            </a:endParaRPr>
          </a:p>
          <a:p>
            <a:pPr>
              <a:buFont typeface="Wingdings" pitchFamily="2" charset="2"/>
              <a:buChar char="Ø"/>
            </a:pPr>
            <a:r>
              <a:rPr lang="en-US" dirty="0">
                <a:latin typeface="Times New Roman" panose="02020603050405020304" pitchFamily="18" charset="0"/>
                <a:cs typeface="Times New Roman" panose="02020603050405020304" pitchFamily="18" charset="0"/>
              </a:rPr>
              <a:t>Significance of research</a:t>
            </a:r>
          </a:p>
          <a:p>
            <a:pPr>
              <a:buFont typeface="Wingdings" pitchFamily="2" charset="2"/>
              <a:buChar char="Ø"/>
            </a:pPr>
            <a:r>
              <a:rPr lang="en-GB" dirty="0">
                <a:latin typeface="Times New Roman" panose="02020603050405020304" pitchFamily="18" charset="0"/>
                <a:cs typeface="Times New Roman" panose="02020603050405020304" pitchFamily="18" charset="0"/>
              </a:rPr>
              <a:t>Work Plan</a:t>
            </a:r>
          </a:p>
          <a:p>
            <a:pPr>
              <a:buFont typeface="Wingdings" pitchFamily="2" charset="2"/>
              <a:buChar char="Ø"/>
            </a:pPr>
            <a:r>
              <a:rPr lang="en-US" dirty="0">
                <a:latin typeface="Times New Roman" panose="02020603050405020304" pitchFamily="18" charset="0"/>
                <a:cs typeface="Times New Roman" panose="02020603050405020304" pitchFamily="18" charset="0"/>
              </a:rPr>
              <a:t>References</a:t>
            </a:r>
          </a:p>
          <a:p>
            <a:pPr marL="0" indent="0">
              <a:buNone/>
            </a:pPr>
            <a:endParaRPr lang="en-GB"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9818C442-56A6-9739-A950-2C760815A791}"/>
              </a:ext>
            </a:extLst>
          </p:cNvPr>
          <p:cNvSpPr txBox="1">
            <a:spLocks/>
          </p:cNvSpPr>
          <p:nvPr/>
        </p:nvSpPr>
        <p:spPr>
          <a:xfrm>
            <a:off x="0" y="-257"/>
            <a:ext cx="3210560" cy="833120"/>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Table Contents</a:t>
            </a:r>
            <a:endParaRPr lang="en-US" b="1" dirty="0">
              <a:solidFill>
                <a:schemeClr val="bg1"/>
              </a:solidFill>
              <a:latin typeface="+mj-lt"/>
              <a:ea typeface="+mj-ea"/>
              <a:cs typeface="+mj-cs"/>
            </a:endParaRPr>
          </a:p>
        </p:txBody>
      </p:sp>
      <p:sp>
        <p:nvSpPr>
          <p:cNvPr id="4" name="Slide Number Placeholder 3">
            <a:extLst>
              <a:ext uri="{FF2B5EF4-FFF2-40B4-BE49-F238E27FC236}">
                <a16:creationId xmlns:a16="http://schemas.microsoft.com/office/drawing/2014/main" id="{C7A15385-0D1C-E51F-C978-EA4E428E267B}"/>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a:t>
            </a:fld>
            <a:endParaRPr lang="en-US" sz="1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8655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taking off from a launch pad&#10;&#10;Description automatically generated">
            <a:extLst>
              <a:ext uri="{FF2B5EF4-FFF2-40B4-BE49-F238E27FC236}">
                <a16:creationId xmlns:a16="http://schemas.microsoft.com/office/drawing/2014/main" id="{C92F60D8-2837-E5F4-A1C0-79FF6260E2B6}"/>
              </a:ext>
            </a:extLst>
          </p:cNvPr>
          <p:cNvPicPr>
            <a:picLocks noChangeAspect="1"/>
          </p:cNvPicPr>
          <p:nvPr/>
        </p:nvPicPr>
        <p:blipFill rotWithShape="1">
          <a:blip r:embed="rId2">
            <a:extLst>
              <a:ext uri="{28A0092B-C50C-407E-A947-70E740481C1C}">
                <a14:useLocalDpi xmlns:a14="http://schemas.microsoft.com/office/drawing/2010/main" val="0"/>
              </a:ext>
            </a:extLst>
          </a:blip>
          <a:srcRect t="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itle 1">
            <a:extLst>
              <a:ext uri="{FF2B5EF4-FFF2-40B4-BE49-F238E27FC236}">
                <a16:creationId xmlns:a16="http://schemas.microsoft.com/office/drawing/2014/main" id="{4B546B3F-66EE-84E1-1740-0590C665F2E2}"/>
              </a:ext>
            </a:extLst>
          </p:cNvPr>
          <p:cNvSpPr txBox="1">
            <a:spLocks/>
          </p:cNvSpPr>
          <p:nvPr/>
        </p:nvSpPr>
        <p:spPr>
          <a:xfrm>
            <a:off x="34282" y="3439"/>
            <a:ext cx="4456438" cy="758561"/>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Significance of the study</a:t>
            </a:r>
            <a:endParaRPr lang="en-US" b="1" dirty="0">
              <a:solidFill>
                <a:schemeClr val="bg1"/>
              </a:solidFill>
              <a:latin typeface="+mj-lt"/>
              <a:ea typeface="+mj-ea"/>
              <a:cs typeface="+mj-cs"/>
            </a:endParaRPr>
          </a:p>
        </p:txBody>
      </p:sp>
      <p:sp>
        <p:nvSpPr>
          <p:cNvPr id="4" name="Subtitle 3">
            <a:extLst>
              <a:ext uri="{FF2B5EF4-FFF2-40B4-BE49-F238E27FC236}">
                <a16:creationId xmlns:a16="http://schemas.microsoft.com/office/drawing/2014/main" id="{3B877AE2-ACED-E6AA-4A47-1E1A9318CECC}"/>
              </a:ext>
            </a:extLst>
          </p:cNvPr>
          <p:cNvSpPr>
            <a:spLocks noGrp="1"/>
          </p:cNvSpPr>
          <p:nvPr>
            <p:ph type="subTitle" idx="1"/>
          </p:nvPr>
        </p:nvSpPr>
        <p:spPr>
          <a:xfrm>
            <a:off x="518160" y="2601119"/>
            <a:ext cx="9144000" cy="1655762"/>
          </a:xfrm>
        </p:spPr>
        <p:txBody>
          <a:bodyPr/>
          <a:lstStyle/>
          <a:p>
            <a:endParaRPr lang="en-US" dirty="0"/>
          </a:p>
        </p:txBody>
      </p:sp>
    </p:spTree>
    <p:extLst>
      <p:ext uri="{BB962C8B-B14F-4D97-AF65-F5344CB8AC3E}">
        <p14:creationId xmlns:p14="http://schemas.microsoft.com/office/powerpoint/2010/main" val="213985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286D-9485-3D8D-3B82-0BCEE64D7C81}"/>
              </a:ext>
            </a:extLst>
          </p:cNvPr>
          <p:cNvSpPr>
            <a:spLocks noGrp="1"/>
          </p:cNvSpPr>
          <p:nvPr>
            <p:ph type="title"/>
          </p:nvPr>
        </p:nvSpPr>
        <p:spPr>
          <a:xfrm>
            <a:off x="0" y="-1"/>
            <a:ext cx="3901400" cy="6857995"/>
          </a:xfrm>
          <a:solidFill>
            <a:schemeClr val="tx2"/>
          </a:solidFill>
        </p:spPr>
        <p:txBody>
          <a:bodyPr vert="horz" lIns="91440" tIns="45720" rIns="91440" bIns="45720" rtlCol="0" anchor="ctr">
            <a:normAutofit/>
          </a:bodyPr>
          <a:lstStyle/>
          <a:p>
            <a:pPr algn="ctr"/>
            <a:r>
              <a:rPr lang="en-US" b="1" dirty="0">
                <a:solidFill>
                  <a:schemeClr val="bg1"/>
                </a:solidFill>
              </a:rPr>
              <a:t>Tools will be used in the present study</a:t>
            </a:r>
          </a:p>
        </p:txBody>
      </p:sp>
      <p:pic>
        <p:nvPicPr>
          <p:cNvPr id="23" name="Picture 22" descr="A close-up of a logo&#10;&#10;Description automatically generated">
            <a:extLst>
              <a:ext uri="{FF2B5EF4-FFF2-40B4-BE49-F238E27FC236}">
                <a16:creationId xmlns:a16="http://schemas.microsoft.com/office/drawing/2014/main" id="{3B378367-7075-C386-1AFB-CC910A27B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464" y="623943"/>
            <a:ext cx="2272972" cy="935165"/>
          </a:xfrm>
          <a:prstGeom prst="rect">
            <a:avLst/>
          </a:prstGeom>
        </p:spPr>
      </p:pic>
      <p:pic>
        <p:nvPicPr>
          <p:cNvPr id="11" name="Picture 10" descr="A black and yellow logo&#10;&#10;Description automatically generated">
            <a:extLst>
              <a:ext uri="{FF2B5EF4-FFF2-40B4-BE49-F238E27FC236}">
                <a16:creationId xmlns:a16="http://schemas.microsoft.com/office/drawing/2014/main" id="{681D3446-DA9D-2829-AEBB-20106CE0F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60" y="2884571"/>
            <a:ext cx="2189462" cy="1021303"/>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601FFA7F-83BD-9E0B-4514-3FFCEC6B8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080" y="1049089"/>
            <a:ext cx="3996972" cy="1285102"/>
          </a:xfrm>
          <a:prstGeom prst="rect">
            <a:avLst/>
          </a:prstGeom>
        </p:spPr>
      </p:pic>
      <p:cxnSp>
        <p:nvCxnSpPr>
          <p:cNvPr id="29" name="Straight Connector 2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 name="Picture 14" descr="A black and white logo&#10;&#10;Description automatically generated">
            <a:extLst>
              <a:ext uri="{FF2B5EF4-FFF2-40B4-BE49-F238E27FC236}">
                <a16:creationId xmlns:a16="http://schemas.microsoft.com/office/drawing/2014/main" id="{DD84BE3E-4A15-4D83-C328-D7311F21B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9080" y="4751201"/>
            <a:ext cx="3996972" cy="700961"/>
          </a:xfrm>
          <a:prstGeom prst="rect">
            <a:avLst/>
          </a:prstGeom>
        </p:spPr>
      </p:pic>
      <p:pic>
        <p:nvPicPr>
          <p:cNvPr id="26" name="Picture 25" descr="A logo of a company&#10;&#10;Description automatically generated">
            <a:extLst>
              <a:ext uri="{FF2B5EF4-FFF2-40B4-BE49-F238E27FC236}">
                <a16:creationId xmlns:a16="http://schemas.microsoft.com/office/drawing/2014/main" id="{8B4768D6-5C1F-7A85-44C9-C32545834C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3627" y="4751201"/>
            <a:ext cx="2619375" cy="1743075"/>
          </a:xfrm>
          <a:prstGeom prst="rect">
            <a:avLst/>
          </a:prstGeom>
        </p:spPr>
      </p:pic>
      <p:sp>
        <p:nvSpPr>
          <p:cNvPr id="3" name="Slide Number Placeholder 2">
            <a:extLst>
              <a:ext uri="{FF2B5EF4-FFF2-40B4-BE49-F238E27FC236}">
                <a16:creationId xmlns:a16="http://schemas.microsoft.com/office/drawing/2014/main" id="{6A43D548-8E64-7057-E7A7-2E7DC6EF4D9F}"/>
              </a:ext>
            </a:extLst>
          </p:cNvPr>
          <p:cNvSpPr>
            <a:spLocks noGrp="1"/>
          </p:cNvSpPr>
          <p:nvPr>
            <p:ph type="sldNum" sz="quarter" idx="12"/>
          </p:nvPr>
        </p:nvSpPr>
        <p:spPr>
          <a:xfrm>
            <a:off x="9448800" y="6492869"/>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31</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347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9982A-6CE7-7F3A-001B-E4E9EEB5C661}"/>
              </a:ext>
            </a:extLst>
          </p:cNvPr>
          <p:cNvSpPr>
            <a:spLocks noGrp="1"/>
          </p:cNvSpPr>
          <p:nvPr>
            <p:ph type="title"/>
          </p:nvPr>
        </p:nvSpPr>
        <p:spPr>
          <a:xfrm>
            <a:off x="361658" y="2641340"/>
            <a:ext cx="3314495" cy="927363"/>
          </a:xfrm>
        </p:spPr>
        <p:txBody>
          <a:bodyPr anchor="ctr">
            <a:normAutofit/>
          </a:bodyPr>
          <a:lstStyle/>
          <a:p>
            <a:pPr algn="ctr"/>
            <a:r>
              <a:rPr lang="en-GB" sz="4000" b="1" dirty="0">
                <a:solidFill>
                  <a:schemeClr val="bg1"/>
                </a:solidFill>
                <a:latin typeface="Times New Roman" panose="02020603050405020304" pitchFamily="18" charset="0"/>
                <a:cs typeface="Times New Roman" panose="02020603050405020304" pitchFamily="18" charset="0"/>
              </a:rPr>
              <a:t>Work Plan</a:t>
            </a:r>
            <a:endParaRPr lang="en-US" sz="6000" b="1" dirty="0">
              <a:solidFill>
                <a:schemeClr val="bg1"/>
              </a:solidFill>
            </a:endParaRPr>
          </a:p>
        </p:txBody>
      </p:sp>
      <p:graphicFrame>
        <p:nvGraphicFramePr>
          <p:cNvPr id="4" name="Content Placeholder 3">
            <a:extLst>
              <a:ext uri="{FF2B5EF4-FFF2-40B4-BE49-F238E27FC236}">
                <a16:creationId xmlns:a16="http://schemas.microsoft.com/office/drawing/2014/main" id="{701A74CD-70DB-7BBA-58FA-30720004A2BB}"/>
              </a:ext>
            </a:extLst>
          </p:cNvPr>
          <p:cNvGraphicFramePr>
            <a:graphicFrameLocks noGrp="1"/>
          </p:cNvGraphicFramePr>
          <p:nvPr>
            <p:ph idx="1"/>
            <p:extLst>
              <p:ext uri="{D42A27DB-BD31-4B8C-83A1-F6EECF244321}">
                <p14:modId xmlns:p14="http://schemas.microsoft.com/office/powerpoint/2010/main" val="1441794630"/>
              </p:ext>
            </p:extLst>
          </p:nvPr>
        </p:nvGraphicFramePr>
        <p:xfrm>
          <a:off x="4277360" y="619760"/>
          <a:ext cx="7660640" cy="5819442"/>
        </p:xfrm>
        <a:graphic>
          <a:graphicData uri="http://schemas.openxmlformats.org/drawingml/2006/table">
            <a:tbl>
              <a:tblPr firstRow="1" firstCol="1" bandRow="1"/>
              <a:tblGrid>
                <a:gridCol w="2498964">
                  <a:extLst>
                    <a:ext uri="{9D8B030D-6E8A-4147-A177-3AD203B41FA5}">
                      <a16:colId xmlns:a16="http://schemas.microsoft.com/office/drawing/2014/main" val="4171281081"/>
                    </a:ext>
                  </a:extLst>
                </a:gridCol>
                <a:gridCol w="448397">
                  <a:extLst>
                    <a:ext uri="{9D8B030D-6E8A-4147-A177-3AD203B41FA5}">
                      <a16:colId xmlns:a16="http://schemas.microsoft.com/office/drawing/2014/main" val="3882071462"/>
                    </a:ext>
                  </a:extLst>
                </a:gridCol>
                <a:gridCol w="484404">
                  <a:extLst>
                    <a:ext uri="{9D8B030D-6E8A-4147-A177-3AD203B41FA5}">
                      <a16:colId xmlns:a16="http://schemas.microsoft.com/office/drawing/2014/main" val="3545193796"/>
                    </a:ext>
                  </a:extLst>
                </a:gridCol>
                <a:gridCol w="467348">
                  <a:extLst>
                    <a:ext uri="{9D8B030D-6E8A-4147-A177-3AD203B41FA5}">
                      <a16:colId xmlns:a16="http://schemas.microsoft.com/office/drawing/2014/main" val="2123285133"/>
                    </a:ext>
                  </a:extLst>
                </a:gridCol>
                <a:gridCol w="448397">
                  <a:extLst>
                    <a:ext uri="{9D8B030D-6E8A-4147-A177-3AD203B41FA5}">
                      <a16:colId xmlns:a16="http://schemas.microsoft.com/office/drawing/2014/main" val="2495593698"/>
                    </a:ext>
                  </a:extLst>
                </a:gridCol>
                <a:gridCol w="484404">
                  <a:extLst>
                    <a:ext uri="{9D8B030D-6E8A-4147-A177-3AD203B41FA5}">
                      <a16:colId xmlns:a16="http://schemas.microsoft.com/office/drawing/2014/main" val="222583529"/>
                    </a:ext>
                  </a:extLst>
                </a:gridCol>
                <a:gridCol w="467348">
                  <a:extLst>
                    <a:ext uri="{9D8B030D-6E8A-4147-A177-3AD203B41FA5}">
                      <a16:colId xmlns:a16="http://schemas.microsoft.com/office/drawing/2014/main" val="3181448580"/>
                    </a:ext>
                  </a:extLst>
                </a:gridCol>
                <a:gridCol w="501461">
                  <a:extLst>
                    <a:ext uri="{9D8B030D-6E8A-4147-A177-3AD203B41FA5}">
                      <a16:colId xmlns:a16="http://schemas.microsoft.com/office/drawing/2014/main" val="3676990527"/>
                    </a:ext>
                  </a:extLst>
                </a:gridCol>
                <a:gridCol w="448397">
                  <a:extLst>
                    <a:ext uri="{9D8B030D-6E8A-4147-A177-3AD203B41FA5}">
                      <a16:colId xmlns:a16="http://schemas.microsoft.com/office/drawing/2014/main" val="3258244161"/>
                    </a:ext>
                  </a:extLst>
                </a:gridCol>
                <a:gridCol w="484404">
                  <a:extLst>
                    <a:ext uri="{9D8B030D-6E8A-4147-A177-3AD203B41FA5}">
                      <a16:colId xmlns:a16="http://schemas.microsoft.com/office/drawing/2014/main" val="2101616002"/>
                    </a:ext>
                  </a:extLst>
                </a:gridCol>
                <a:gridCol w="467348">
                  <a:extLst>
                    <a:ext uri="{9D8B030D-6E8A-4147-A177-3AD203B41FA5}">
                      <a16:colId xmlns:a16="http://schemas.microsoft.com/office/drawing/2014/main" val="1554961624"/>
                    </a:ext>
                  </a:extLst>
                </a:gridCol>
                <a:gridCol w="459768">
                  <a:extLst>
                    <a:ext uri="{9D8B030D-6E8A-4147-A177-3AD203B41FA5}">
                      <a16:colId xmlns:a16="http://schemas.microsoft.com/office/drawing/2014/main" val="2539789975"/>
                    </a:ext>
                  </a:extLst>
                </a:gridCol>
              </a:tblGrid>
              <a:tr h="394648">
                <a:tc rowSpan="2">
                  <a:txBody>
                    <a:bodyPr/>
                    <a:lstStyle/>
                    <a:p>
                      <a:pPr marL="0" marR="0" algn="ctr" fontAlgn="t">
                        <a:lnSpc>
                          <a:spcPct val="115000"/>
                        </a:lnSpc>
                        <a:spcBef>
                          <a:spcPts val="0"/>
                        </a:spcBef>
                        <a:spcAft>
                          <a:spcPts val="1000"/>
                        </a:spcAft>
                      </a:pPr>
                      <a:r>
                        <a:rPr lang="en-US" sz="18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Activities/Targets</a:t>
                      </a:r>
                      <a:endParaRPr lang="en-US" sz="3200" b="0" i="0" u="none" strike="noStrike" dirty="0">
                        <a:effectLst/>
                        <a:latin typeface="Arial" panose="020B0604020202020204" pitchFamily="34" charset="0"/>
                      </a:endParaRPr>
                    </a:p>
                  </a:txBody>
                  <a:tcPr marL="95000" marR="95000" marT="47500" marB="47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marL="0" marR="0" algn="ctr" fontAlgn="t">
                        <a:lnSpc>
                          <a:spcPct val="115000"/>
                        </a:lnSpc>
                        <a:spcBef>
                          <a:spcPts val="0"/>
                        </a:spcBef>
                        <a:spcAft>
                          <a:spcPts val="1000"/>
                        </a:spcAft>
                      </a:pPr>
                      <a:r>
                        <a:rPr lang="en-US" sz="1600" b="1" i="0" u="none" strike="noStrike" dirty="0">
                          <a:effectLst/>
                          <a:latin typeface="Times New Roman" panose="02020603050405020304" pitchFamily="18" charset="0"/>
                          <a:ea typeface="Calibri" panose="020F0502020204030204" pitchFamily="34" charset="0"/>
                          <a:cs typeface="Times New Roman" panose="02020603050405020304" pitchFamily="18" charset="0"/>
                        </a:rPr>
                        <a:t>2023</a:t>
                      </a:r>
                      <a:endParaRPr lang="en-US" sz="2800" b="0" i="0" u="none" strike="noStrike" dirty="0">
                        <a:effectLst/>
                        <a:latin typeface="Arial" panose="020B0604020202020204" pitchFamily="34" charset="0"/>
                      </a:endParaRPr>
                    </a:p>
                  </a:txBody>
                  <a:tcPr marL="95000" marR="95000" marT="47500" marB="47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4">
                  <a:txBody>
                    <a:bodyPr/>
                    <a:lstStyle/>
                    <a:p>
                      <a:pPr marL="0" marR="0" algn="ctr" fontAlgn="t">
                        <a:lnSpc>
                          <a:spcPct val="115000"/>
                        </a:lnSpc>
                        <a:spcBef>
                          <a:spcPts val="0"/>
                        </a:spcBef>
                        <a:spcAft>
                          <a:spcPts val="100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2024</a:t>
                      </a:r>
                      <a:endParaRPr lang="en-US" sz="2800" b="0" i="0" u="none" strike="noStrike">
                        <a:effectLst/>
                        <a:latin typeface="Arial" panose="020B0604020202020204" pitchFamily="34" charset="0"/>
                      </a:endParaRPr>
                    </a:p>
                  </a:txBody>
                  <a:tcPr marL="95000" marR="95000" marT="47500" marB="47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fontAlgn="t">
                        <a:lnSpc>
                          <a:spcPct val="115000"/>
                        </a:lnSpc>
                        <a:spcBef>
                          <a:spcPts val="0"/>
                        </a:spcBef>
                        <a:spcAft>
                          <a:spcPts val="1000"/>
                        </a:spcAft>
                      </a:pPr>
                      <a:r>
                        <a:rPr lang="en-US" sz="1600" b="1" i="0" u="none" strike="noStrike">
                          <a:effectLst/>
                          <a:latin typeface="Times New Roman" panose="02020603050405020304" pitchFamily="18" charset="0"/>
                          <a:ea typeface="Calibri" panose="020F0502020204030204" pitchFamily="34" charset="0"/>
                          <a:cs typeface="Times New Roman" panose="02020603050405020304" pitchFamily="18" charset="0"/>
                        </a:rPr>
                        <a:t>2025</a:t>
                      </a:r>
                      <a:endParaRPr lang="en-US" sz="2800" b="0" i="0" u="none" strike="noStrike">
                        <a:effectLst/>
                        <a:latin typeface="Arial" panose="020B0604020202020204" pitchFamily="34" charset="0"/>
                      </a:endParaRPr>
                    </a:p>
                  </a:txBody>
                  <a:tcPr marL="95000" marR="95000" marT="47500" marB="47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57314735"/>
                  </a:ext>
                </a:extLst>
              </a:tr>
              <a:tr h="293877">
                <a:tc vMerge="1">
                  <a:txBody>
                    <a:bodyPr/>
                    <a:lstStyle/>
                    <a:p>
                      <a:endParaRPr lang="en-US"/>
                    </a:p>
                  </a:txBody>
                  <a:tcPr/>
                </a:tc>
                <a:tc>
                  <a:txBody>
                    <a:bodyPr/>
                    <a:lstStyle/>
                    <a:p>
                      <a:pPr marL="0" marR="0" algn="ctr" fontAlgn="t">
                        <a:lnSpc>
                          <a:spcPct val="115000"/>
                        </a:lnSpc>
                        <a:spcBef>
                          <a:spcPts val="0"/>
                        </a:spcBef>
                        <a:spcAft>
                          <a:spcPts val="1000"/>
                        </a:spcAft>
                      </a:pPr>
                      <a:r>
                        <a:rPr lang="en-US" sz="1400" b="0" i="0" u="none" strike="noStrike">
                          <a:effectLst/>
                          <a:latin typeface="Times New Roman" panose="02020603050405020304" pitchFamily="18" charset="0"/>
                          <a:ea typeface="Calibri" panose="020F0502020204030204" pitchFamily="34" charset="0"/>
                          <a:cs typeface="Times New Roman" panose="02020603050405020304" pitchFamily="18" charset="0"/>
                        </a:rPr>
                        <a:t>1</a:t>
                      </a:r>
                      <a:r>
                        <a:rPr lang="en-US" sz="1400" b="0" i="0" u="none" strike="noStrike" baseline="30000">
                          <a:effectLst/>
                          <a:latin typeface="Times New Roman" panose="02020603050405020304" pitchFamily="18" charset="0"/>
                          <a:ea typeface="Calibri" panose="020F0502020204030204" pitchFamily="34" charset="0"/>
                          <a:cs typeface="Times New Roman" panose="02020603050405020304" pitchFamily="18" charset="0"/>
                        </a:rPr>
                        <a:t>st</a:t>
                      </a:r>
                      <a:endParaRPr lang="en-US" sz="24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a:effectLst/>
                          <a:latin typeface="Times New Roman" panose="02020603050405020304" pitchFamily="18" charset="0"/>
                          <a:ea typeface="Calibri" panose="020F0502020204030204" pitchFamily="34" charset="0"/>
                          <a:cs typeface="Times New Roman" panose="02020603050405020304" pitchFamily="18" charset="0"/>
                        </a:rPr>
                        <a:t>2</a:t>
                      </a:r>
                      <a:r>
                        <a:rPr lang="en-US" sz="1600" b="0" i="0" u="none" strike="noStrike" baseline="30000">
                          <a:effectLst/>
                          <a:latin typeface="Times New Roman" panose="02020603050405020304" pitchFamily="18" charset="0"/>
                          <a:ea typeface="Calibri" panose="020F0502020204030204" pitchFamily="34" charset="0"/>
                          <a:cs typeface="Times New Roman" panose="02020603050405020304" pitchFamily="18" charset="0"/>
                        </a:rPr>
                        <a:t>nd</a:t>
                      </a:r>
                      <a:endParaRPr lang="en-US" sz="28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a:effectLst/>
                          <a:latin typeface="Times New Roman" panose="02020603050405020304" pitchFamily="18" charset="0"/>
                          <a:ea typeface="Calibri" panose="020F0502020204030204" pitchFamily="34" charset="0"/>
                          <a:cs typeface="Times New Roman" panose="02020603050405020304" pitchFamily="18" charset="0"/>
                        </a:rPr>
                        <a:t>3</a:t>
                      </a:r>
                      <a:r>
                        <a:rPr lang="en-US" sz="1600" b="0" i="0" u="none" strike="noStrike" baseline="30000">
                          <a:effectLst/>
                          <a:latin typeface="Times New Roman" panose="02020603050405020304" pitchFamily="18" charset="0"/>
                          <a:ea typeface="Calibri" panose="020F0502020204030204" pitchFamily="34" charset="0"/>
                          <a:cs typeface="Times New Roman" panose="02020603050405020304" pitchFamily="18" charset="0"/>
                        </a:rPr>
                        <a:t>rd</a:t>
                      </a:r>
                      <a:endParaRPr lang="en-US" sz="28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st</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nd</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rd</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st</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nd</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rd</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fontAlgn="t">
                        <a:lnSpc>
                          <a:spcPct val="115000"/>
                        </a:lnSpc>
                        <a:spcBef>
                          <a:spcPts val="0"/>
                        </a:spcBef>
                        <a:spcAft>
                          <a:spcPts val="1000"/>
                        </a:spcAft>
                      </a:pPr>
                      <a:r>
                        <a:rPr lang="en-US" sz="16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600" b="0" i="0" u="none" strike="noStrike" baseline="30000" dirty="0">
                          <a:effectLst/>
                          <a:latin typeface="Times New Roman" panose="02020603050405020304" pitchFamily="18" charset="0"/>
                          <a:ea typeface="Calibri" panose="020F0502020204030204" pitchFamily="34" charset="0"/>
                          <a:cs typeface="Times New Roman" panose="02020603050405020304" pitchFamily="18" charset="0"/>
                        </a:rPr>
                        <a:t>th</a:t>
                      </a:r>
                      <a:endParaRPr lang="en-US" sz="28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3201173"/>
                  </a:ext>
                </a:extLst>
              </a:tr>
              <a:tr h="293877">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Elective Courses</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70AD47"/>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70AD47"/>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l" fontAlgn="t">
                        <a:lnSpc>
                          <a:spcPct val="115000"/>
                        </a:lnSpc>
                        <a:spcBef>
                          <a:spcPts val="0"/>
                        </a:spcBef>
                        <a:spcAft>
                          <a:spcPts val="1000"/>
                        </a:spcAft>
                      </a:pPr>
                      <a:r>
                        <a:rPr lang="en-US" sz="1100" b="0" i="0" u="none" strike="noStrike">
                          <a:effectLst/>
                          <a:highlight>
                            <a:srgbClr val="70AD47"/>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70AD47"/>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l" fontAlgn="t">
                        <a:lnSpc>
                          <a:spcPct val="115000"/>
                        </a:lnSpc>
                        <a:spcBef>
                          <a:spcPts val="0"/>
                        </a:spcBef>
                        <a:spcAft>
                          <a:spcPts val="1000"/>
                        </a:spcAft>
                      </a:pPr>
                      <a:r>
                        <a:rPr lang="en-US" sz="1100" b="0" i="0" u="none" strike="noStrike">
                          <a:effectLst/>
                          <a:highlight>
                            <a:srgbClr val="70AD47"/>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70AD47"/>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0290949"/>
                  </a:ext>
                </a:extLst>
              </a:tr>
              <a:tr h="531041">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Proposal Write up and submission</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00B05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00B05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fontAlgn="t">
                        <a:lnSpc>
                          <a:spcPct val="115000"/>
                        </a:lnSpc>
                        <a:spcBef>
                          <a:spcPts val="0"/>
                        </a:spcBef>
                        <a:spcAft>
                          <a:spcPts val="1000"/>
                        </a:spcAft>
                      </a:pPr>
                      <a:r>
                        <a:rPr lang="en-US" sz="1100" b="0" i="0" u="none" strike="noStrike">
                          <a:effectLst/>
                          <a:highlight>
                            <a:srgbClr val="00B05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00B05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317806"/>
                  </a:ext>
                </a:extLst>
              </a:tr>
              <a:tr h="531041">
                <a:tc>
                  <a:txBody>
                    <a:bodyPr/>
                    <a:lstStyle/>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Comprehensive</a:t>
                      </a:r>
                      <a:endParaRPr lang="en-US" sz="2800" b="0" i="0" u="none" strike="noStrike" dirty="0">
                        <a:effectLst/>
                        <a:latin typeface="Times New Roman" panose="02020603050405020304" pitchFamily="18" charset="0"/>
                        <a:cs typeface="Times New Roman" panose="02020603050405020304" pitchFamily="18" charset="0"/>
                      </a:endParaRPr>
                    </a:p>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Examination</a:t>
                      </a:r>
                      <a:endParaRPr lang="en-US" sz="2800" b="0" i="0" u="none" strike="noStrike" dirty="0">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00B05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00B05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5551634"/>
                  </a:ext>
                </a:extLst>
              </a:tr>
              <a:tr h="293877">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Initial Seminar</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D966"/>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D966"/>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marL="0" marR="0" algn="l" fontAlgn="t">
                        <a:lnSpc>
                          <a:spcPct val="115000"/>
                        </a:lnSpc>
                        <a:spcBef>
                          <a:spcPts val="0"/>
                        </a:spcBef>
                        <a:spcAft>
                          <a:spcPts val="1000"/>
                        </a:spcAft>
                      </a:pPr>
                      <a:r>
                        <a:rPr lang="en-US" sz="1100" b="0" i="0" u="none" strike="noStrike">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FF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699737"/>
                  </a:ext>
                </a:extLst>
              </a:tr>
              <a:tr h="531041">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Achievement of 1</a:t>
                      </a:r>
                      <a:r>
                        <a:rPr lang="en-US" sz="1600" b="0" i="0" u="none" strike="noStrike" kern="1200" baseline="30000">
                          <a:effectLst/>
                          <a:latin typeface="Times New Roman" panose="02020603050405020304" pitchFamily="18" charset="0"/>
                          <a:ea typeface="Calibri" panose="020F0502020204030204" pitchFamily="34" charset="0"/>
                          <a:cs typeface="Times New Roman" panose="02020603050405020304" pitchFamily="18" charset="0"/>
                        </a:rPr>
                        <a:t>st</a:t>
                      </a: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 and 2</a:t>
                      </a:r>
                      <a:r>
                        <a:rPr lang="en-US" sz="1600" b="0" i="0" u="none" strike="noStrike" kern="1200" baseline="30000">
                          <a:effectLst/>
                          <a:latin typeface="Times New Roman" panose="02020603050405020304" pitchFamily="18" charset="0"/>
                          <a:ea typeface="Calibri" panose="020F0502020204030204" pitchFamily="34" charset="0"/>
                          <a:cs typeface="Times New Roman" panose="02020603050405020304" pitchFamily="18" charset="0"/>
                        </a:rPr>
                        <a:t>nd</a:t>
                      </a: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 Objective.</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dirty="0">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7551252"/>
                  </a:ext>
                </a:extLst>
              </a:tr>
              <a:tr h="531041">
                <a:tc>
                  <a:txBody>
                    <a:bodyPr/>
                    <a:lstStyle/>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600" b="0" i="0" u="none" strike="noStrike" kern="1200" baseline="30000" dirty="0">
                          <a:effectLst/>
                          <a:latin typeface="Times New Roman" panose="02020603050405020304" pitchFamily="18" charset="0"/>
                          <a:ea typeface="Calibri" panose="020F0502020204030204" pitchFamily="34" charset="0"/>
                          <a:cs typeface="Times New Roman" panose="02020603050405020304" pitchFamily="18" charset="0"/>
                        </a:rPr>
                        <a:t>st</a:t>
                      </a: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 Progressive Seminar</a:t>
                      </a:r>
                      <a:endParaRPr lang="en-US" sz="2800" b="0" i="0" u="none" strike="noStrike" dirty="0">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0915541"/>
                  </a:ext>
                </a:extLst>
              </a:tr>
              <a:tr h="293877">
                <a:tc>
                  <a:txBody>
                    <a:bodyPr/>
                    <a:lstStyle/>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Achievement of 3</a:t>
                      </a:r>
                      <a:r>
                        <a:rPr lang="en-US" sz="1600" b="0" i="0" u="none" strike="noStrike" kern="1200" baseline="30000" dirty="0">
                          <a:effectLst/>
                          <a:latin typeface="Times New Roman" panose="02020603050405020304" pitchFamily="18" charset="0"/>
                          <a:ea typeface="Calibri" panose="020F0502020204030204" pitchFamily="34" charset="0"/>
                          <a:cs typeface="Times New Roman" panose="02020603050405020304" pitchFamily="18" charset="0"/>
                        </a:rPr>
                        <a:t>rd</a:t>
                      </a: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 objective</a:t>
                      </a:r>
                      <a:endParaRPr lang="en-US" sz="2800" b="0" i="0" u="none" strike="noStrike" dirty="0">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0251734"/>
                  </a:ext>
                </a:extLst>
              </a:tr>
              <a:tr h="531041">
                <a:tc>
                  <a:txBody>
                    <a:bodyPr/>
                    <a:lstStyle/>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600" b="0" i="0" u="none" strike="noStrike" kern="1200" baseline="30000" dirty="0">
                          <a:effectLst/>
                          <a:latin typeface="Times New Roman" panose="02020603050405020304" pitchFamily="18" charset="0"/>
                          <a:ea typeface="Calibri" panose="020F0502020204030204" pitchFamily="34" charset="0"/>
                          <a:cs typeface="Times New Roman" panose="02020603050405020304" pitchFamily="18" charset="0"/>
                        </a:rPr>
                        <a:t>nd</a:t>
                      </a: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 Progressive</a:t>
                      </a:r>
                      <a:endParaRPr lang="en-US" sz="2800" b="0" i="0" u="none" strike="noStrike" dirty="0">
                        <a:effectLst/>
                        <a:latin typeface="Times New Roman" panose="02020603050405020304" pitchFamily="18" charset="0"/>
                        <a:cs typeface="Times New Roman" panose="02020603050405020304" pitchFamily="18" charset="0"/>
                      </a:endParaRPr>
                    </a:p>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Seminar </a:t>
                      </a:r>
                      <a:endParaRPr lang="en-US" sz="2800" b="0" i="0" u="none" strike="noStrike" dirty="0">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176084"/>
                  </a:ext>
                </a:extLst>
              </a:tr>
              <a:tr h="293877">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Achievement of 4</a:t>
                      </a:r>
                      <a:r>
                        <a:rPr lang="en-US" sz="1600" b="0" i="0" u="none" strike="noStrike" kern="1200" baseline="30000">
                          <a:effectLst/>
                          <a:latin typeface="Times New Roman" panose="02020603050405020304" pitchFamily="18" charset="0"/>
                          <a:ea typeface="Calibri" panose="020F0502020204030204" pitchFamily="34" charset="0"/>
                          <a:cs typeface="Times New Roman" panose="02020603050405020304" pitchFamily="18" charset="0"/>
                        </a:rPr>
                        <a:t>th</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330309"/>
                  </a:ext>
                </a:extLst>
              </a:tr>
              <a:tr h="293877">
                <a:tc>
                  <a:txBody>
                    <a:bodyPr/>
                    <a:lstStyle/>
                    <a:p>
                      <a:pPr marL="228600" marR="0" algn="l" fontAlgn="t">
                        <a:lnSpc>
                          <a:spcPct val="115000"/>
                        </a:lnSpc>
                        <a:spcBef>
                          <a:spcPts val="0"/>
                        </a:spcBef>
                        <a:spcAft>
                          <a:spcPts val="0"/>
                        </a:spcAft>
                      </a:pPr>
                      <a:r>
                        <a:rPr lang="en-US" sz="1600" b="0" i="0" u="none" strike="noStrike" kern="1200">
                          <a:effectLst/>
                          <a:latin typeface="Times New Roman" panose="02020603050405020304" pitchFamily="18" charset="0"/>
                          <a:ea typeface="Calibri" panose="020F0502020204030204" pitchFamily="34" charset="0"/>
                          <a:cs typeface="Times New Roman" panose="02020603050405020304" pitchFamily="18" charset="0"/>
                        </a:rPr>
                        <a:t>Thesis Write up </a:t>
                      </a:r>
                      <a:endParaRPr lang="en-US" sz="2800" b="0" i="0" u="none" strike="noStrike">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4705568"/>
                  </a:ext>
                </a:extLst>
              </a:tr>
              <a:tr h="531041">
                <a:tc>
                  <a:txBody>
                    <a:bodyPr/>
                    <a:lstStyle/>
                    <a:p>
                      <a:pPr marL="228600" marR="0" algn="l" fontAlgn="t">
                        <a:lnSpc>
                          <a:spcPct val="115000"/>
                        </a:lnSpc>
                        <a:spcBef>
                          <a:spcPts val="0"/>
                        </a:spcBef>
                        <a:spcAft>
                          <a:spcPts val="0"/>
                        </a:spcAft>
                      </a:pPr>
                      <a:r>
                        <a:rPr lang="en-US" sz="1600" b="0" i="0" u="none" strike="noStrike" kern="1200" dirty="0">
                          <a:effectLst/>
                          <a:latin typeface="Times New Roman" panose="02020603050405020304" pitchFamily="18" charset="0"/>
                          <a:ea typeface="Calibri" panose="020F0502020204030204" pitchFamily="34" charset="0"/>
                          <a:cs typeface="Times New Roman" panose="02020603050405020304" pitchFamily="18" charset="0"/>
                        </a:rPr>
                        <a:t>Thesis submission and Open Defense</a:t>
                      </a:r>
                      <a:endParaRPr lang="en-US" sz="2800" b="0" i="0" u="none" strike="noStrike" dirty="0">
                        <a:effectLst/>
                        <a:latin typeface="Times New Roman" panose="02020603050405020304" pitchFamily="18" charset="0"/>
                        <a:cs typeface="Times New Roman" panose="02020603050405020304" pitchFamily="18" charset="0"/>
                      </a:endParaRPr>
                    </a:p>
                  </a:txBody>
                  <a:tcPr marL="71250" marR="71250" marT="989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fontAlgn="t">
                        <a:lnSpc>
                          <a:spcPct val="115000"/>
                        </a:lnSpc>
                        <a:spcBef>
                          <a:spcPts val="0"/>
                        </a:spcBef>
                        <a:spcAft>
                          <a:spcPts val="1000"/>
                        </a:spcAft>
                      </a:pPr>
                      <a:r>
                        <a:rPr lang="en-US" sz="1100" b="0" i="0" u="none" strike="noStrike">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a:effectLst/>
                        <a:highlight>
                          <a:srgbClr val="FF0000"/>
                        </a:highlight>
                        <a:latin typeface="Arial" panose="020B0604020202020204" pitchFamily="34" charset="0"/>
                      </a:endParaRPr>
                    </a:p>
                  </a:txBody>
                  <a:tcPr marL="71250" marR="71250" marT="989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gridSpan="2">
                  <a:txBody>
                    <a:bodyPr/>
                    <a:lstStyle/>
                    <a:p>
                      <a:pPr marL="0" marR="0" algn="l" fontAlgn="t">
                        <a:lnSpc>
                          <a:spcPct val="115000"/>
                        </a:lnSpc>
                        <a:spcBef>
                          <a:spcPts val="0"/>
                        </a:spcBef>
                        <a:spcAft>
                          <a:spcPts val="1000"/>
                        </a:spcAft>
                      </a:pPr>
                      <a:r>
                        <a:rPr lang="en-US" sz="1100" b="0" i="0" u="none" strike="noStrike" dirty="0">
                          <a:effectLst/>
                          <a:highlight>
                            <a:srgbClr val="FF0000"/>
                          </a:highlight>
                          <a:latin typeface="Times New Roman" panose="02020603050405020304" pitchFamily="18" charset="0"/>
                          <a:ea typeface="Calibri" panose="020F0502020204030204" pitchFamily="34" charset="0"/>
                          <a:cs typeface="Times New Roman" panose="02020603050405020304" pitchFamily="18" charset="0"/>
                        </a:rPr>
                        <a:t> </a:t>
                      </a:r>
                      <a:endParaRPr lang="en-US" sz="1900" b="0" i="0" u="none" strike="noStrike" dirty="0">
                        <a:effectLst/>
                        <a:highlight>
                          <a:srgbClr val="FF0000"/>
                        </a:highlight>
                        <a:latin typeface="Arial" panose="020B0604020202020204" pitchFamily="34" charset="0"/>
                      </a:endParaRPr>
                    </a:p>
                  </a:txBody>
                  <a:tcPr marL="95000" marR="95000" marT="47500" marB="47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extLst>
                  <a:ext uri="{0D108BD9-81ED-4DB2-BD59-A6C34878D82A}">
                    <a16:rowId xmlns:a16="http://schemas.microsoft.com/office/drawing/2014/main" val="3080746878"/>
                  </a:ext>
                </a:extLst>
              </a:tr>
            </a:tbl>
          </a:graphicData>
        </a:graphic>
      </p:graphicFrame>
      <p:sp>
        <p:nvSpPr>
          <p:cNvPr id="3" name="Slide Number Placeholder 2">
            <a:extLst>
              <a:ext uri="{FF2B5EF4-FFF2-40B4-BE49-F238E27FC236}">
                <a16:creationId xmlns:a16="http://schemas.microsoft.com/office/drawing/2014/main" id="{D71A4623-50EC-EAB5-F5F9-C63ED6914C9A}"/>
              </a:ext>
            </a:extLst>
          </p:cNvPr>
          <p:cNvSpPr>
            <a:spLocks noGrp="1"/>
          </p:cNvSpPr>
          <p:nvPr>
            <p:ph type="sldNum" sz="quarter" idx="12"/>
          </p:nvPr>
        </p:nvSpPr>
        <p:spPr>
          <a:xfrm>
            <a:off x="9189720" y="6437630"/>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32</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691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1373E-CE65-6CFB-9F5A-8CDA2677B2B5}"/>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5" name="TextBox 4">
            <a:extLst>
              <a:ext uri="{FF2B5EF4-FFF2-40B4-BE49-F238E27FC236}">
                <a16:creationId xmlns:a16="http://schemas.microsoft.com/office/drawing/2014/main" id="{5BCF7715-45E7-E2C9-8073-CCE60F00A250}"/>
              </a:ext>
            </a:extLst>
          </p:cNvPr>
          <p:cNvSpPr txBox="1"/>
          <p:nvPr/>
        </p:nvSpPr>
        <p:spPr>
          <a:xfrm>
            <a:off x="243840" y="933744"/>
            <a:ext cx="11836400" cy="5126019"/>
          </a:xfrm>
          <a:prstGeom prst="rect">
            <a:avLst/>
          </a:prstGeom>
          <a:noFill/>
        </p:spPr>
        <p:txBody>
          <a:bodyPr wrap="square">
            <a:spAutoFit/>
          </a:bodyPr>
          <a:lstStyle/>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  T. Luo, K. Wang, and M. Yao, “Effect of water injection on the cooling performance of flame deflector in rocket engine testing platform,” </a:t>
            </a:r>
            <a:r>
              <a:rPr lang="en-US" i="1" dirty="0">
                <a:effectLst/>
                <a:latin typeface="Times New Roman" panose="02020603050405020304" pitchFamily="18" charset="0"/>
                <a:ea typeface="Times New Roman" panose="02020603050405020304" pitchFamily="18" charset="0"/>
                <a:cs typeface="Times New Roman" panose="02020603050405020304" pitchFamily="18" charset="0"/>
              </a:rPr>
              <a:t>Applied Thermal Engineering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vol. 236, no. PC, p. 121687, (2024),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10.1016/j.applthermaleng.2023.121687.</a:t>
            </a:r>
          </a:p>
          <a:p>
            <a:pPr marL="406400" marR="0" indent="-406400">
              <a:lnSpc>
                <a:spcPct val="150000"/>
              </a:lnSpc>
              <a:spcBef>
                <a:spcPts val="0"/>
              </a:spcBef>
              <a:spcAft>
                <a:spcPts val="1000"/>
              </a:spcAft>
            </a:pPr>
            <a:r>
              <a:rPr lang="en-US" dirty="0">
                <a:latin typeface="Times New Roman" panose="02020603050405020304" pitchFamily="18" charset="0"/>
                <a:cs typeface="Times New Roman" panose="02020603050405020304" pitchFamily="18" charset="0"/>
              </a:rPr>
              <a:t>[2]  Luo, </a:t>
            </a:r>
            <a:r>
              <a:rPr lang="en-US" dirty="0" err="1">
                <a:latin typeface="Times New Roman" panose="02020603050405020304" pitchFamily="18" charset="0"/>
                <a:cs typeface="Times New Roman" panose="02020603050405020304" pitchFamily="18" charset="0"/>
              </a:rPr>
              <a:t>Tianpei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Jiaxian</a:t>
            </a:r>
            <a:r>
              <a:rPr lang="en-US" dirty="0">
                <a:latin typeface="Times New Roman" panose="02020603050405020304" pitchFamily="18" charset="0"/>
                <a:cs typeface="Times New Roman" panose="02020603050405020304" pitchFamily="18" charset="0"/>
              </a:rPr>
              <a:t> Zhang, and </a:t>
            </a:r>
            <a:r>
              <a:rPr lang="en-US" dirty="0" err="1">
                <a:latin typeface="Times New Roman" panose="02020603050405020304" pitchFamily="18" charset="0"/>
                <a:cs typeface="Times New Roman" panose="02020603050405020304" pitchFamily="18" charset="0"/>
              </a:rPr>
              <a:t>Mingfa</a:t>
            </a:r>
            <a:r>
              <a:rPr lang="en-US" dirty="0">
                <a:latin typeface="Times New Roman" panose="02020603050405020304" pitchFamily="18" charset="0"/>
                <a:cs typeface="Times New Roman" panose="02020603050405020304" pitchFamily="18" charset="0"/>
              </a:rPr>
              <a:t> Yao. "Investigation on the flow and heat transfer characteristics in a flame deflector with different water injection schemes." Advances in Space Research 72, no. 9 (2023): 3551-3568.</a:t>
            </a:r>
          </a:p>
          <a:p>
            <a:pPr marL="406400" marR="0" indent="-406400">
              <a:lnSpc>
                <a:spcPct val="150000"/>
              </a:lnSpc>
              <a:spcBef>
                <a:spcPts val="0"/>
              </a:spcBef>
              <a:spcAft>
                <a:spcPts val="1000"/>
              </a:spcAft>
            </a:pPr>
            <a:r>
              <a:rPr lang="en-US" dirty="0">
                <a:latin typeface="Times New Roman" panose="02020603050405020304" pitchFamily="18" charset="0"/>
                <a:cs typeface="Times New Roman" panose="02020603050405020304" pitchFamily="18" charset="0"/>
              </a:rPr>
              <a:t>[3] Zhou, </a:t>
            </a:r>
            <a:r>
              <a:rPr lang="en-US" dirty="0" err="1">
                <a:latin typeface="Times New Roman" panose="02020603050405020304" pitchFamily="18" charset="0"/>
                <a:cs typeface="Times New Roman" panose="02020603050405020304" pitchFamily="18" charset="0"/>
              </a:rPr>
              <a:t>Zhitan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Yiying</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Peijie</a:t>
            </a:r>
            <a:r>
              <a:rPr lang="en-US" dirty="0">
                <a:latin typeface="Times New Roman" panose="02020603050405020304" pitchFamily="18" charset="0"/>
                <a:cs typeface="Times New Roman" panose="02020603050405020304" pitchFamily="18" charset="0"/>
              </a:rPr>
              <a:t> Sun, and </a:t>
            </a:r>
            <a:r>
              <a:rPr lang="en-US" dirty="0" err="1">
                <a:latin typeface="Times New Roman" panose="02020603050405020304" pitchFamily="18" charset="0"/>
                <a:cs typeface="Times New Roman" panose="02020603050405020304" pitchFamily="18" charset="0"/>
              </a:rPr>
              <a:t>Yiqing</a:t>
            </a:r>
            <a:r>
              <a:rPr lang="en-US" dirty="0">
                <a:latin typeface="Times New Roman" panose="02020603050405020304" pitchFamily="18" charset="0"/>
                <a:cs typeface="Times New Roman" panose="02020603050405020304" pitchFamily="18" charset="0"/>
              </a:rPr>
              <a:t> Li. "Cooling of rocket plume using aqueous jets during launching." Engineering Applications of Computational Fluid Mechanics 16, no. 1 (2022): 20-35.</a:t>
            </a:r>
          </a:p>
          <a:p>
            <a:pPr marL="406400" marR="0" indent="-406400">
              <a:lnSpc>
                <a:spcPct val="150000"/>
              </a:lnSpc>
              <a:spcBef>
                <a:spcPts val="0"/>
              </a:spcBef>
              <a:spcAft>
                <a:spcPts val="1000"/>
              </a:spcAft>
            </a:pPr>
            <a:r>
              <a:rPr lang="en-US" dirty="0">
                <a:latin typeface="Times New Roman" panose="02020603050405020304" pitchFamily="18" charset="0"/>
                <a:cs typeface="Times New Roman" panose="02020603050405020304" pitchFamily="18" charset="0"/>
              </a:rPr>
              <a:t>[4] Sharma, Abhishek, T. John </a:t>
            </a:r>
            <a:r>
              <a:rPr lang="en-US" dirty="0" err="1">
                <a:latin typeface="Times New Roman" panose="02020603050405020304" pitchFamily="18" charset="0"/>
                <a:cs typeface="Times New Roman" panose="02020603050405020304" pitchFamily="18" charset="0"/>
              </a:rPr>
              <a:t>Tharakan</a:t>
            </a:r>
            <a:r>
              <a:rPr lang="en-US" dirty="0">
                <a:latin typeface="Times New Roman" panose="02020603050405020304" pitchFamily="18" charset="0"/>
                <a:cs typeface="Times New Roman" panose="02020603050405020304" pitchFamily="18" charset="0"/>
              </a:rPr>
              <a:t>, and S. Sunil Kumar. "Analysis for design optimization of high thrust liquid engine hot test facility." Acta </a:t>
            </a:r>
            <a:r>
              <a:rPr lang="en-US" dirty="0" err="1">
                <a:latin typeface="Times New Roman" panose="02020603050405020304" pitchFamily="18" charset="0"/>
                <a:cs typeface="Times New Roman" panose="02020603050405020304" pitchFamily="18" charset="0"/>
              </a:rPr>
              <a:t>Astronautica</a:t>
            </a:r>
            <a:r>
              <a:rPr lang="en-US" dirty="0">
                <a:latin typeface="Times New Roman" panose="02020603050405020304" pitchFamily="18" charset="0"/>
                <a:cs typeface="Times New Roman" panose="02020603050405020304" pitchFamily="18" charset="0"/>
              </a:rPr>
              <a:t> 193 (2022): 653-666.</a:t>
            </a:r>
          </a:p>
          <a:p>
            <a:pPr marL="406400" marR="0" indent="-406400">
              <a:lnSpc>
                <a:spcPct val="150000"/>
              </a:lnSpc>
              <a:spcBef>
                <a:spcPts val="0"/>
              </a:spcBef>
              <a:spcAft>
                <a:spcPts val="1000"/>
              </a:spcAft>
            </a:pPr>
            <a:r>
              <a:rPr lang="en-US" dirty="0">
                <a:latin typeface="Times New Roman" panose="02020603050405020304" pitchFamily="18" charset="0"/>
                <a:cs typeface="Times New Roman" panose="02020603050405020304" pitchFamily="18" charset="0"/>
              </a:rPr>
              <a:t>[5] Zhou, </a:t>
            </a:r>
            <a:r>
              <a:rPr lang="en-US" dirty="0" err="1">
                <a:latin typeface="Times New Roman" panose="02020603050405020304" pitchFamily="18" charset="0"/>
                <a:cs typeface="Times New Roman" panose="02020603050405020304" pitchFamily="18" charset="0"/>
              </a:rPr>
              <a:t>Zhitan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Limin</a:t>
            </a:r>
            <a:r>
              <a:rPr lang="en-US" dirty="0">
                <a:latin typeface="Times New Roman" panose="02020603050405020304" pitchFamily="18" charset="0"/>
                <a:cs typeface="Times New Roman" panose="02020603050405020304" pitchFamily="18" charset="0"/>
              </a:rPr>
              <a:t> Wang, </a:t>
            </a:r>
            <a:r>
              <a:rPr lang="en-US" dirty="0" err="1">
                <a:latin typeface="Times New Roman" panose="02020603050405020304" pitchFamily="18" charset="0"/>
                <a:cs typeface="Times New Roman" panose="02020603050405020304" pitchFamily="18" charset="0"/>
              </a:rPr>
              <a:t>Yiqing</a:t>
            </a:r>
            <a:r>
              <a:rPr lang="en-US" dirty="0">
                <a:latin typeface="Times New Roman" panose="02020603050405020304" pitchFamily="18" charset="0"/>
                <a:cs typeface="Times New Roman" panose="02020603050405020304" pitchFamily="18" charset="0"/>
              </a:rPr>
              <a:t> Li, </a:t>
            </a:r>
            <a:r>
              <a:rPr lang="en-US" dirty="0" err="1">
                <a:latin typeface="Times New Roman" panose="02020603050405020304" pitchFamily="18" charset="0"/>
                <a:cs typeface="Times New Roman" panose="02020603050405020304" pitchFamily="18" charset="0"/>
              </a:rPr>
              <a:t>Shuaixing</a:t>
            </a:r>
            <a:r>
              <a:rPr lang="en-US" dirty="0">
                <a:latin typeface="Times New Roman" panose="02020603050405020304" pitchFamily="18" charset="0"/>
                <a:cs typeface="Times New Roman" panose="02020603050405020304" pitchFamily="18" charset="0"/>
              </a:rPr>
              <a:t> Feng, and </a:t>
            </a:r>
            <a:r>
              <a:rPr lang="en-US" dirty="0" err="1">
                <a:latin typeface="Times New Roman" panose="02020603050405020304" pitchFamily="18" charset="0"/>
                <a:cs typeface="Times New Roman" panose="02020603050405020304" pitchFamily="18" charset="0"/>
              </a:rPr>
              <a:t>Xiangyu</a:t>
            </a:r>
            <a:r>
              <a:rPr lang="en-US" dirty="0">
                <a:latin typeface="Times New Roman" panose="02020603050405020304" pitchFamily="18" charset="0"/>
                <a:cs typeface="Times New Roman" panose="02020603050405020304" pitchFamily="18" charset="0"/>
              </a:rPr>
              <a:t> Ding. "Effect of uplift angle on thermal environment of flame deflector during rocket launch." Advances in Space Research 71, no. 10 (2023): 4127-4141.</a:t>
            </a:r>
          </a:p>
        </p:txBody>
      </p:sp>
      <p:sp>
        <p:nvSpPr>
          <p:cNvPr id="3" name="Slide Number Placeholder 2">
            <a:extLst>
              <a:ext uri="{FF2B5EF4-FFF2-40B4-BE49-F238E27FC236}">
                <a16:creationId xmlns:a16="http://schemas.microsoft.com/office/drawing/2014/main" id="{EECE9C7C-AEB2-CEA7-7864-C502C30F2FFF}"/>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33</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9431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F7715-45E7-E2C9-8073-CCE60F00A250}"/>
              </a:ext>
            </a:extLst>
          </p:cNvPr>
          <p:cNvSpPr txBox="1"/>
          <p:nvPr/>
        </p:nvSpPr>
        <p:spPr>
          <a:xfrm>
            <a:off x="243840" y="933744"/>
            <a:ext cx="11836400" cy="5126019"/>
          </a:xfrm>
          <a:prstGeom prst="rect">
            <a:avLst/>
          </a:prstGeom>
          <a:noFill/>
        </p:spPr>
        <p:txBody>
          <a:bodyPr wrap="square">
            <a:spAutoFit/>
          </a:bodyPr>
          <a:lstStyle/>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[6]  Su,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Yifei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Xuxin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Lu,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Guigao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Le, Guanghua Li,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Benshuai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Fu. "Numerical simulations of seawater spraying on launch platform during CZ-8X offshore launching." Advances in Space Research 72, no. 9 (2023): 3631-3644.</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[7] Zhou,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Zhitan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Chenyu</a:t>
            </a:r>
            <a:r>
              <a:rPr lang="en-US" dirty="0">
                <a:latin typeface="Times New Roman" panose="02020603050405020304" pitchFamily="18" charset="0"/>
                <a:ea typeface="Times New Roman" panose="02020603050405020304" pitchFamily="18" charset="0"/>
                <a:cs typeface="Times New Roman" panose="02020603050405020304" pitchFamily="18" charset="0"/>
              </a:rPr>
              <a:t> Lu,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Changfang</a:t>
            </a:r>
            <a:r>
              <a:rPr lang="en-US" dirty="0">
                <a:latin typeface="Times New Roman" panose="02020603050405020304" pitchFamily="18" charset="0"/>
                <a:ea typeface="Times New Roman" panose="02020603050405020304" pitchFamily="18" charset="0"/>
                <a:cs typeface="Times New Roman" panose="02020603050405020304" pitchFamily="18" charset="0"/>
              </a:rPr>
              <a:t> Zhao,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Guigao</a:t>
            </a:r>
            <a:r>
              <a:rPr lang="en-US" dirty="0">
                <a:latin typeface="Times New Roman" panose="02020603050405020304" pitchFamily="18" charset="0"/>
                <a:ea typeface="Times New Roman" panose="02020603050405020304" pitchFamily="18" charset="0"/>
                <a:cs typeface="Times New Roman" panose="02020603050405020304" pitchFamily="18" charset="0"/>
              </a:rPr>
              <a:t> Le. "Numerical simulations of water spray on flame deflector during the four-engine rocket launching." Advances in Space Research 65, no. 4 (2020): 1296-1305.</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[8</a:t>
            </a:r>
            <a:r>
              <a:rPr lang="en-US" dirty="0">
                <a:latin typeface="Times New Roman" panose="02020603050405020304" pitchFamily="18" charset="0"/>
                <a:ea typeface="Times New Roman" panose="02020603050405020304" pitchFamily="18" charset="0"/>
                <a:cs typeface="Times New Roman" panose="02020603050405020304" pitchFamily="18" charset="0"/>
              </a:rPr>
              <a:t>] Zhang,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Manman</a:t>
            </a:r>
            <a:r>
              <a:rPr lang="en-US" dirty="0">
                <a:latin typeface="Times New Roman" panose="02020603050405020304" pitchFamily="18" charset="0"/>
                <a:ea typeface="Times New Roman" panose="02020603050405020304" pitchFamily="18" charset="0"/>
                <a:cs typeface="Times New Roman" panose="02020603050405020304" pitchFamily="18" charset="0"/>
              </a:rPr>
              <a:t>, Yi Jiang,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Jingli</a:t>
            </a:r>
            <a:r>
              <a:rPr lang="en-US" dirty="0">
                <a:latin typeface="Times New Roman" panose="02020603050405020304" pitchFamily="18" charset="0"/>
                <a:ea typeface="Times New Roman" panose="02020603050405020304" pitchFamily="18" charset="0"/>
                <a:cs typeface="Times New Roman" panose="02020603050405020304" pitchFamily="18" charset="0"/>
              </a:rPr>
              <a:t> Zhang, Jing Lei,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Yueguang</a:t>
            </a:r>
            <a:r>
              <a:rPr lang="en-US" dirty="0">
                <a:latin typeface="Times New Roman" panose="02020603050405020304" pitchFamily="18" charset="0"/>
                <a:ea typeface="Times New Roman" panose="02020603050405020304" pitchFamily="18" charset="0"/>
                <a:cs typeface="Times New Roman" panose="02020603050405020304" pitchFamily="18" charset="0"/>
              </a:rPr>
              <a:t> Deng. "Research on the cooling effect of water injection of the deflector on flame of the vertical launch missile." In Journal of Physics: Conference Series, vol. 2508, no. 1, p. 012028. IOP Publishing, 2023.</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[9] Zhou,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Zhitan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Xin Wang,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Chenyu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Lu,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Guigao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Le. "Numerical analysis on thermal environment of liquid rocket with afterburning under different altitudes." Applied Thermal Engineering 178 (2020): 115584.</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[10]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Salehian</a:t>
            </a:r>
            <a:r>
              <a:rPr lang="en-US" dirty="0">
                <a:latin typeface="Times New Roman" panose="02020603050405020304" pitchFamily="18" charset="0"/>
                <a:ea typeface="Times New Roman" panose="02020603050405020304" pitchFamily="18" charset="0"/>
                <a:cs typeface="Times New Roman" panose="02020603050405020304" pitchFamily="18" charset="0"/>
              </a:rPr>
              <a:t>, Saman, and Reda R.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Mankbadi</a:t>
            </a:r>
            <a:r>
              <a:rPr lang="en-US" dirty="0">
                <a:latin typeface="Times New Roman" panose="02020603050405020304" pitchFamily="18" charset="0"/>
                <a:ea typeface="Times New Roman" panose="02020603050405020304" pitchFamily="18" charset="0"/>
                <a:cs typeface="Times New Roman" panose="02020603050405020304" pitchFamily="18" charset="0"/>
              </a:rPr>
              <a:t>. "Simulations of rocket launch noise suppression with water injection from impingement pad." International Journal of Aeroacoustics 19, no. 3-5 (2020): 207-239.</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9CD68DC1-6EC4-9FE7-EE27-3E1273EE9C6F}"/>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2" name="Slide Number Placeholder 1">
            <a:extLst>
              <a:ext uri="{FF2B5EF4-FFF2-40B4-BE49-F238E27FC236}">
                <a16:creationId xmlns:a16="http://schemas.microsoft.com/office/drawing/2014/main" id="{0FF1FC4A-388A-0271-DC29-56FA66A25FC4}"/>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34</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0280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F7715-45E7-E2C9-8073-CCE60F00A250}"/>
              </a:ext>
            </a:extLst>
          </p:cNvPr>
          <p:cNvSpPr txBox="1"/>
          <p:nvPr/>
        </p:nvSpPr>
        <p:spPr>
          <a:xfrm>
            <a:off x="243840" y="933744"/>
            <a:ext cx="11836400" cy="5541517"/>
          </a:xfrm>
          <a:prstGeom prst="rect">
            <a:avLst/>
          </a:prstGeom>
          <a:noFill/>
        </p:spPr>
        <p:txBody>
          <a:bodyPr wrap="square">
            <a:spAutoFit/>
          </a:bodyPr>
          <a:lstStyle/>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11</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Raoult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Fabien, Stéphanie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Lacour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Bertrand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Carissimo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François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Trinquet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Anthony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Delahaye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Laurence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Fournaison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"CFD water spray model development and physical parameter study on the evaporative cooling." Applied Thermal Engineering 149 (2019): 960-974.</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[12] Nili Bachchan,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Oshin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Peroomian</a:t>
            </a:r>
            <a:r>
              <a:rPr lang="en-US"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Vedat</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Akdag</a:t>
            </a:r>
            <a:r>
              <a:rPr lang="en-US" dirty="0">
                <a:latin typeface="Times New Roman" panose="02020603050405020304" pitchFamily="18" charset="0"/>
                <a:ea typeface="Times New Roman" panose="02020603050405020304" pitchFamily="18" charset="0"/>
                <a:cs typeface="Times New Roman" panose="02020603050405020304" pitchFamily="18" charset="0"/>
              </a:rPr>
              <a:t>. "Multiphase modeling of water injection on flame deflector." In 21st AIAA computational fluid dynamics conference, p. 2592. 2013.</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[13]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Montazeri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Hamid, Bert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Blocken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J. L. M.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Hensen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"Evaporative cooling by water spray systems: CFD simulation, experimental validation and sensitivity analysis." Building and environment 83 (2015): 129-141.</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[14]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Ruan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Yixiao</a:t>
            </a:r>
            <a:r>
              <a:rPr lang="en-US" dirty="0">
                <a:latin typeface="Times New Roman" panose="02020603050405020304" pitchFamily="18" charset="0"/>
                <a:ea typeface="Times New Roman" panose="02020603050405020304" pitchFamily="18" charset="0"/>
                <a:cs typeface="Times New Roman" panose="02020603050405020304" pitchFamily="18" charset="0"/>
              </a:rPr>
              <a:t>, Yu Hou, Rong Xue,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Gaoqiao</a:t>
            </a:r>
            <a:r>
              <a:rPr lang="en-US" dirty="0">
                <a:latin typeface="Times New Roman" panose="02020603050405020304" pitchFamily="18" charset="0"/>
                <a:ea typeface="Times New Roman" panose="02020603050405020304" pitchFamily="18" charset="0"/>
                <a:cs typeface="Times New Roman" panose="02020603050405020304" pitchFamily="18" charset="0"/>
              </a:rPr>
              <a:t> Luo,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Kuizhang</a:t>
            </a:r>
            <a:r>
              <a:rPr lang="en-US" dirty="0">
                <a:latin typeface="Times New Roman" panose="02020603050405020304" pitchFamily="18" charset="0"/>
                <a:ea typeface="Times New Roman" panose="02020603050405020304" pitchFamily="18" charset="0"/>
                <a:cs typeface="Times New Roman" panose="02020603050405020304" pitchFamily="18" charset="0"/>
              </a:rPr>
              <a:t> Zhu,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Xiufang</a:t>
            </a:r>
            <a:r>
              <a:rPr lang="en-US" dirty="0">
                <a:latin typeface="Times New Roman" panose="02020603050405020304" pitchFamily="18" charset="0"/>
                <a:ea typeface="Times New Roman" panose="02020603050405020304" pitchFamily="18" charset="0"/>
                <a:cs typeface="Times New Roman" panose="02020603050405020304" pitchFamily="18" charset="0"/>
              </a:rPr>
              <a:t> Liu, and Liang Chen. "Effects of operational parameters on liquid nitrogen spray cooling." Applied Thermal Engineering 146 (2019): 85-91.</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[15]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Raoult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Fabien, Stéphanie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Lacour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Bertrand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Carissimo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François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Trinquet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Anthony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Delahaye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Laurence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Fournaison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"CFD water spray model development and physical parameter study on the evaporative cooling." Applied Thermal Engineering 149 (2019): 960-974.</a:t>
            </a:r>
          </a:p>
        </p:txBody>
      </p:sp>
      <p:sp>
        <p:nvSpPr>
          <p:cNvPr id="6" name="Title 1">
            <a:extLst>
              <a:ext uri="{FF2B5EF4-FFF2-40B4-BE49-F238E27FC236}">
                <a16:creationId xmlns:a16="http://schemas.microsoft.com/office/drawing/2014/main" id="{5F2E49C0-59CD-59A0-316A-4E4154F3B0DA}"/>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2" name="Slide Number Placeholder 1">
            <a:extLst>
              <a:ext uri="{FF2B5EF4-FFF2-40B4-BE49-F238E27FC236}">
                <a16:creationId xmlns:a16="http://schemas.microsoft.com/office/drawing/2014/main" id="{80D5FF1E-A091-A1D2-A3F0-D74C001C76E7}"/>
              </a:ext>
            </a:extLst>
          </p:cNvPr>
          <p:cNvSpPr>
            <a:spLocks noGrp="1"/>
          </p:cNvSpPr>
          <p:nvPr>
            <p:ph type="sldNum" sz="quarter" idx="12"/>
          </p:nvPr>
        </p:nvSpPr>
        <p:spPr>
          <a:xfrm>
            <a:off x="9448800" y="6475261"/>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35</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891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F7715-45E7-E2C9-8073-CCE60F00A250}"/>
              </a:ext>
            </a:extLst>
          </p:cNvPr>
          <p:cNvSpPr txBox="1"/>
          <p:nvPr/>
        </p:nvSpPr>
        <p:spPr>
          <a:xfrm>
            <a:off x="243840" y="933744"/>
            <a:ext cx="11836400" cy="5541517"/>
          </a:xfrm>
          <a:prstGeom prst="rect">
            <a:avLst/>
          </a:prstGeom>
          <a:noFill/>
        </p:spPr>
        <p:txBody>
          <a:bodyPr wrap="square">
            <a:spAutoFit/>
          </a:bodyPr>
          <a:lstStyle/>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dirty="0">
                <a:latin typeface="Times New Roman" panose="02020603050405020304" pitchFamily="18" charset="0"/>
                <a:ea typeface="Times New Roman" panose="02020603050405020304" pitchFamily="18" charset="0"/>
                <a:cs typeface="Times New Roman" panose="02020603050405020304" pitchFamily="18" charset="0"/>
              </a:rPr>
              <a:t>16</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Zhang, J. J., Z. G. Qu, R. P. Fu, and Y. L. He. "Experimental study on the transient thermal characteristics of an integrated deflector under the periodic impingement of a supersonic flame jet." International Journal of Heat and Mass Transfer 85 (2015): 811-823.</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[17]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Lamini</a:t>
            </a:r>
            <a:r>
              <a:rPr lang="en-US" dirty="0">
                <a:latin typeface="Times New Roman" panose="02020603050405020304" pitchFamily="18" charset="0"/>
                <a:ea typeface="Times New Roman" panose="02020603050405020304" pitchFamily="18" charset="0"/>
                <a:cs typeface="Times New Roman" panose="02020603050405020304" pitchFamily="18" charset="0"/>
              </a:rPr>
              <a:t>, O., R. Wu, C. Y. Zhao, and Z. G. Xu. "Enhanced heat spray cooling with a moving nozzle." Applied Thermal Engineering 141 (2018): 921-927.</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[18] Oh,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Hwayoung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Jungil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Lee,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Hyungsik</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Um,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Hwanil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Huh. "Numerical study for flame deflector design of a space launch vehicle." Advances in Space Research 59, no. 7 (2017): 1833-1847.</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[19] Al-</a:t>
            </a:r>
            <a:r>
              <a:rPr lang="en-US" dirty="0" err="1">
                <a:latin typeface="Times New Roman" panose="02020603050405020304" pitchFamily="18" charset="0"/>
                <a:ea typeface="Times New Roman" panose="02020603050405020304" pitchFamily="18" charset="0"/>
                <a:cs typeface="Times New Roman" panose="02020603050405020304" pitchFamily="18" charset="0"/>
              </a:rPr>
              <a:t>Zubaydi</a:t>
            </a:r>
            <a:r>
              <a:rPr lang="en-US" dirty="0">
                <a:latin typeface="Times New Roman" panose="02020603050405020304" pitchFamily="18" charset="0"/>
                <a:ea typeface="Times New Roman" panose="02020603050405020304" pitchFamily="18" charset="0"/>
                <a:cs typeface="Times New Roman" panose="02020603050405020304" pitchFamily="18" charset="0"/>
              </a:rPr>
              <a:t>, Ahmed Y. Taha, and Guang Hong. "Experimental study of a novel water-spraying configuration in indirect evaporative cooling." Applied Thermal Engineering 151 (2019): 283-293.</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[20] Yang, Kan,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Yanhui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Qiang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Chenghang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Zhong,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Shaozhen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Yu. "Study on the effect of water injection momentum on the cooling effect of rocket engine exhaust plume." In Journal of Physics: Conference Series, vol. 916, no. 1, p. 012047. IOP Publishing, 2017.</a:t>
            </a:r>
          </a:p>
        </p:txBody>
      </p:sp>
      <p:sp>
        <p:nvSpPr>
          <p:cNvPr id="6" name="Title 1">
            <a:extLst>
              <a:ext uri="{FF2B5EF4-FFF2-40B4-BE49-F238E27FC236}">
                <a16:creationId xmlns:a16="http://schemas.microsoft.com/office/drawing/2014/main" id="{BBDD48AC-6E66-E162-88F2-007270D61A93}"/>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2" name="Slide Number Placeholder 1">
            <a:extLst>
              <a:ext uri="{FF2B5EF4-FFF2-40B4-BE49-F238E27FC236}">
                <a16:creationId xmlns:a16="http://schemas.microsoft.com/office/drawing/2014/main" id="{591D6A72-35B9-FD16-02C5-BA8F45FBBD61}"/>
              </a:ext>
            </a:extLst>
          </p:cNvPr>
          <p:cNvSpPr>
            <a:spLocks noGrp="1"/>
          </p:cNvSpPr>
          <p:nvPr>
            <p:ph type="sldNum" sz="quarter" idx="12"/>
          </p:nvPr>
        </p:nvSpPr>
        <p:spPr>
          <a:xfrm>
            <a:off x="9448800" y="6475261"/>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36</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536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F7715-45E7-E2C9-8073-CCE60F00A250}"/>
              </a:ext>
            </a:extLst>
          </p:cNvPr>
          <p:cNvSpPr txBox="1"/>
          <p:nvPr/>
        </p:nvSpPr>
        <p:spPr>
          <a:xfrm>
            <a:off x="177800" y="772743"/>
            <a:ext cx="11836400" cy="5541517"/>
          </a:xfrm>
          <a:prstGeom prst="rect">
            <a:avLst/>
          </a:prstGeom>
          <a:noFill/>
        </p:spPr>
        <p:txBody>
          <a:bodyPr wrap="square">
            <a:spAutoFit/>
          </a:bodyPr>
          <a:lstStyle/>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[21] Yi, Jiang, Ma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Yanli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Wang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Weichen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Shao Liwu. "Inhibition effect of water injection on afterburning of rocket motor exhaust plume." Chinese Journal of Aeronautics 23, no. 6 (2010): 653-659.</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[22] Li, Jing, Yi Jiang,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Shaozhen</a:t>
            </a:r>
            <a:r>
              <a:rPr lang="en-US" dirty="0">
                <a:latin typeface="Times New Roman" panose="02020603050405020304" pitchFamily="18" charset="0"/>
                <a:ea typeface="Times New Roman" panose="02020603050405020304" pitchFamily="18" charset="0"/>
                <a:cs typeface="Times New Roman" panose="02020603050405020304" pitchFamily="18" charset="0"/>
              </a:rPr>
              <a:t> Yu, and Fan Zhou. "Cooling effect of water injection on a high-temperature supersonic jet." Energies 8, no. 11 (2015): 13194-13210.</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[23] S. Sankaran, J. K. Ignatius, R. Ramkumar, T. N. V Satyanarayana, S. R. Chakravarthy, and N. R. Panchapakesan, “Suppression of high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mach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number rocket jet noise by water injection,” Journal of Spacecraft and Rockets, vol. 46, no. 6, pp. 1164–1170, 2009</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[24] Y.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Ruan</a:t>
            </a:r>
            <a:r>
              <a:rPr lang="en-US" dirty="0">
                <a:latin typeface="Times New Roman" panose="02020603050405020304" pitchFamily="18" charset="0"/>
                <a:ea typeface="Times New Roman" panose="02020603050405020304" pitchFamily="18" charset="0"/>
                <a:cs typeface="Times New Roman" panose="02020603050405020304" pitchFamily="18" charset="0"/>
              </a:rPr>
              <a:t> et al., “Effects of operational parameters on liquid nitrogen spray cooling,” Applied Thermal Engineering, vol. 146, pp. 85–91, 2019.</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[25] J.-E. Schumann, M.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Fertig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V.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Hannemann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 Eggers, and K.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Hannemann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“Numerical investigation of space launch vehicle base flows with hot plumes,”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Futur</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Space-Transport-System Components under High Therm. Mech. Loads Results from DFG Collab. Research Centre. TRR40, pp. 179–191, 2021.</a:t>
            </a:r>
          </a:p>
        </p:txBody>
      </p:sp>
      <p:sp>
        <p:nvSpPr>
          <p:cNvPr id="6" name="Title 1">
            <a:extLst>
              <a:ext uri="{FF2B5EF4-FFF2-40B4-BE49-F238E27FC236}">
                <a16:creationId xmlns:a16="http://schemas.microsoft.com/office/drawing/2014/main" id="{1BA0EA84-5125-5BB6-2608-FABDC8CBBCE7}"/>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2" name="Slide Number Placeholder 1">
            <a:extLst>
              <a:ext uri="{FF2B5EF4-FFF2-40B4-BE49-F238E27FC236}">
                <a16:creationId xmlns:a16="http://schemas.microsoft.com/office/drawing/2014/main" id="{30C29844-ED80-733F-08E3-B7F8F31AB125}"/>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37</a:t>
            </a:fld>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9879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CF7715-45E7-E2C9-8073-CCE60F00A250}"/>
              </a:ext>
            </a:extLst>
          </p:cNvPr>
          <p:cNvSpPr txBox="1"/>
          <p:nvPr/>
        </p:nvSpPr>
        <p:spPr>
          <a:xfrm>
            <a:off x="177800" y="772743"/>
            <a:ext cx="11836400" cy="3751283"/>
          </a:xfrm>
          <a:prstGeom prst="rect">
            <a:avLst/>
          </a:prstGeom>
          <a:noFill/>
        </p:spPr>
        <p:txBody>
          <a:bodyPr wrap="square">
            <a:spAutoFit/>
          </a:bodyPr>
          <a:lstStyle/>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[26] Sharma, A., D. K. Agarwal, and J. C.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Pisharady</a:t>
            </a:r>
            <a:r>
              <a:rPr lang="en-US" dirty="0">
                <a:latin typeface="Times New Roman" panose="02020603050405020304" pitchFamily="18" charset="0"/>
                <a:ea typeface="Times New Roman" panose="02020603050405020304" pitchFamily="18" charset="0"/>
                <a:cs typeface="Times New Roman" panose="02020603050405020304" pitchFamily="18" charset="0"/>
              </a:rPr>
              <a:t>. "Analysis of flame deflector pit simulator for semi-cryogenic engine test facility." In Proceedings of the International Astronautical Congress, IAC, International Astronautical Federation, IAF. 2016.</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[27] Lu,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Chenyu</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Zhitan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Zhou, Yue Shi,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Yiying</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Bao, and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Guigao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Le. "Numerical simulations of water spray on launch pad during rocket launching." Journal of Spacecraft and Rockets 58, no. 2 (2021): 566-574.</a:t>
            </a:r>
          </a:p>
          <a:p>
            <a:pPr marL="406400" marR="0" indent="-406400">
              <a:lnSpc>
                <a:spcPct val="150000"/>
              </a:lnSpc>
              <a:spcBef>
                <a:spcPts val="0"/>
              </a:spcBef>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[28] Zhou,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Zhitan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Peijie</a:t>
            </a:r>
            <a:r>
              <a:rPr lang="en-US" dirty="0">
                <a:latin typeface="Times New Roman" panose="02020603050405020304" pitchFamily="18" charset="0"/>
                <a:ea typeface="Times New Roman" panose="02020603050405020304" pitchFamily="18" charset="0"/>
                <a:cs typeface="Times New Roman" panose="02020603050405020304" pitchFamily="18" charset="0"/>
              </a:rPr>
              <a:t> Sun, and </a:t>
            </a:r>
            <a:r>
              <a:rPr lang="en-US" dirty="0" err="1">
                <a:latin typeface="Times New Roman" panose="02020603050405020304" pitchFamily="18" charset="0"/>
                <a:ea typeface="Times New Roman" panose="02020603050405020304" pitchFamily="18" charset="0"/>
                <a:cs typeface="Times New Roman" panose="02020603050405020304" pitchFamily="18" charset="0"/>
              </a:rPr>
              <a:t>Yiying</a:t>
            </a:r>
            <a:r>
              <a:rPr lang="en-US" dirty="0">
                <a:latin typeface="Times New Roman" panose="02020603050405020304" pitchFamily="18" charset="0"/>
                <a:ea typeface="Times New Roman" panose="02020603050405020304" pitchFamily="18" charset="0"/>
                <a:cs typeface="Times New Roman" panose="02020603050405020304" pitchFamily="18" charset="0"/>
              </a:rPr>
              <a:t> Bao. "Numerical simulations of thermal environment of the rocket impingement jet with afterburning under different water spray angles." Aerospace Science and Technology 121 (2022): 107308.</a:t>
            </a:r>
          </a:p>
          <a:p>
            <a:pPr marL="406400" marR="0" indent="-406400">
              <a:lnSpc>
                <a:spcPct val="150000"/>
              </a:lnSpc>
              <a:spcBef>
                <a:spcPts val="0"/>
              </a:spcBef>
              <a:spcAft>
                <a:spcPts val="100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[29]  </a:t>
            </a:r>
          </a:p>
        </p:txBody>
      </p:sp>
      <p:sp>
        <p:nvSpPr>
          <p:cNvPr id="6" name="Title 1">
            <a:extLst>
              <a:ext uri="{FF2B5EF4-FFF2-40B4-BE49-F238E27FC236}">
                <a16:creationId xmlns:a16="http://schemas.microsoft.com/office/drawing/2014/main" id="{1BA0EA84-5125-5BB6-2608-FABDC8CBBCE7}"/>
              </a:ext>
            </a:extLst>
          </p:cNvPr>
          <p:cNvSpPr>
            <a:spLocks noGrp="1"/>
          </p:cNvSpPr>
          <p:nvPr>
            <p:ph type="title"/>
          </p:nvPr>
        </p:nvSpPr>
        <p:spPr>
          <a:xfrm>
            <a:off x="0" y="1"/>
            <a:ext cx="2468880" cy="640080"/>
          </a:xfrm>
          <a:solidFill>
            <a:schemeClr val="tx2"/>
          </a:solidFill>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References </a:t>
            </a:r>
          </a:p>
        </p:txBody>
      </p:sp>
      <p:sp>
        <p:nvSpPr>
          <p:cNvPr id="2" name="Slide Number Placeholder 1">
            <a:extLst>
              <a:ext uri="{FF2B5EF4-FFF2-40B4-BE49-F238E27FC236}">
                <a16:creationId xmlns:a16="http://schemas.microsoft.com/office/drawing/2014/main" id="{78C19815-4512-12AD-E90F-3B20A5FDBBC2}"/>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38</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864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A2E9923-14B9-D90D-EDA9-D3BD075BA167}"/>
              </a:ext>
            </a:extLst>
          </p:cNvPr>
          <p:cNvSpPr/>
          <p:nvPr/>
        </p:nvSpPr>
        <p:spPr>
          <a:xfrm>
            <a:off x="2465348" y="1767468"/>
            <a:ext cx="7261304" cy="3323064"/>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Thank you</a:t>
            </a:r>
            <a:endParaRPr kumimoji="0" lang="en-PK" sz="8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Slide Number Placeholder 1">
            <a:extLst>
              <a:ext uri="{FF2B5EF4-FFF2-40B4-BE49-F238E27FC236}">
                <a16:creationId xmlns:a16="http://schemas.microsoft.com/office/drawing/2014/main" id="{148E5934-5CE2-B959-1861-F43CCFBFE5C1}"/>
              </a:ext>
            </a:extLst>
          </p:cNvPr>
          <p:cNvSpPr>
            <a:spLocks noGrp="1"/>
          </p:cNvSpPr>
          <p:nvPr>
            <p:ph type="sldNum" sz="quarter" idx="12"/>
          </p:nvPr>
        </p:nvSpPr>
        <p:spPr>
          <a:xfrm>
            <a:off x="11276809" y="6447975"/>
            <a:ext cx="811019" cy="503578"/>
          </a:xfrm>
        </p:spPr>
        <p:txBody>
          <a:bodyPr/>
          <a:lstStyle/>
          <a:p>
            <a:fld id="{5D8BAFB5-5B99-493A-BC16-D845788FB39D}" type="slidenum">
              <a:rPr lang="en-PK" sz="1600" b="1" smtClean="0">
                <a:solidFill>
                  <a:srgbClr val="FF0000"/>
                </a:solidFill>
                <a:latin typeface="Times New Roman" panose="02020603050405020304" pitchFamily="18" charset="0"/>
                <a:cs typeface="Times New Roman" panose="02020603050405020304" pitchFamily="18" charset="0"/>
              </a:rPr>
              <a:pPr/>
              <a:t>39</a:t>
            </a:fld>
            <a:endParaRPr lang="en-PK"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4810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cket taking off from a launch pad&#10;&#10;Description automatically generated">
            <a:extLst>
              <a:ext uri="{FF2B5EF4-FFF2-40B4-BE49-F238E27FC236}">
                <a16:creationId xmlns:a16="http://schemas.microsoft.com/office/drawing/2014/main" id="{C92F60D8-2837-E5F4-A1C0-79FF6260E2B6}"/>
              </a:ext>
            </a:extLst>
          </p:cNvPr>
          <p:cNvPicPr>
            <a:picLocks noChangeAspect="1"/>
          </p:cNvPicPr>
          <p:nvPr/>
        </p:nvPicPr>
        <p:blipFill rotWithShape="1">
          <a:blip r:embed="rId2">
            <a:extLst>
              <a:ext uri="{28A0092B-C50C-407E-A947-70E740481C1C}">
                <a14:useLocalDpi xmlns:a14="http://schemas.microsoft.com/office/drawing/2010/main" val="0"/>
              </a:ext>
            </a:extLst>
          </a:blip>
          <a:srcRect t="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Subtitle 2">
            <a:extLst>
              <a:ext uri="{FF2B5EF4-FFF2-40B4-BE49-F238E27FC236}">
                <a16:creationId xmlns:a16="http://schemas.microsoft.com/office/drawing/2014/main" id="{1A5558C9-9810-CD42-B52C-D5EF6FB128B5}"/>
              </a:ext>
            </a:extLst>
          </p:cNvPr>
          <p:cNvSpPr>
            <a:spLocks noGrp="1"/>
          </p:cNvSpPr>
          <p:nvPr>
            <p:ph type="subTitle" idx="1"/>
          </p:nvPr>
        </p:nvSpPr>
        <p:spPr>
          <a:xfrm>
            <a:off x="0" y="789041"/>
            <a:ext cx="6457958" cy="5537190"/>
          </a:xfrm>
        </p:spPr>
        <p:txBody>
          <a:bodyPr vert="horz" lIns="91440" tIns="45720" rIns="91440" bIns="45720" rtlCol="0" anchor="ctr">
            <a:normAutofit/>
          </a:bodyPr>
          <a:lstStyle/>
          <a:p>
            <a:pPr marL="114300" indent="-342900" algn="just">
              <a:buFont typeface="Wingdings" panose="05000000000000000000" pitchFamily="2" charset="2"/>
              <a:buChar char="q"/>
            </a:pPr>
            <a:r>
              <a:rPr lang="en-US" dirty="0">
                <a:solidFill>
                  <a:schemeClr val="tx2"/>
                </a:solidFill>
                <a:effectLst/>
              </a:rPr>
              <a:t>Space exploration has been a driving force for scientific and technological advancements with space agencies, continuously pushing the boundaries of human knowledge and capabilities.</a:t>
            </a:r>
          </a:p>
          <a:p>
            <a:pPr algn="just"/>
            <a:r>
              <a:rPr lang="en-US" dirty="0">
                <a:solidFill>
                  <a:schemeClr val="tx2"/>
                </a:solidFill>
                <a:effectLst/>
              </a:rPr>
              <a:t> </a:t>
            </a:r>
          </a:p>
          <a:p>
            <a:pPr marL="114300" indent="-342900" algn="just">
              <a:buFont typeface="Wingdings" panose="05000000000000000000" pitchFamily="2" charset="2"/>
              <a:buChar char="q"/>
            </a:pPr>
            <a:r>
              <a:rPr lang="en-US" dirty="0">
                <a:solidFill>
                  <a:schemeClr val="tx2"/>
                </a:solidFill>
              </a:rPr>
              <a:t>The flame deflector water deluge system plays a critical role in ensuring launch safety by mitigating the impact of intense heat and energy during liftoff. </a:t>
            </a:r>
          </a:p>
          <a:p>
            <a:pPr algn="just"/>
            <a:endParaRPr lang="en-US" dirty="0">
              <a:solidFill>
                <a:schemeClr val="tx2"/>
              </a:solidFill>
            </a:endParaRPr>
          </a:p>
          <a:p>
            <a:pPr marL="114300" indent="-342900" algn="just">
              <a:buFont typeface="Wingdings" panose="05000000000000000000" pitchFamily="2" charset="2"/>
              <a:buChar char="q"/>
            </a:pPr>
            <a:r>
              <a:rPr lang="en-US" dirty="0">
                <a:solidFill>
                  <a:schemeClr val="tx2"/>
                </a:solidFill>
              </a:rPr>
              <a:t>In order to protect the launch pad and the surrounding infrastructure, this system releases a powerful water deluge through a network of pipes and nozzles.</a:t>
            </a:r>
          </a:p>
        </p:txBody>
      </p:sp>
      <p:sp>
        <p:nvSpPr>
          <p:cNvPr id="2" name="Title 1">
            <a:extLst>
              <a:ext uri="{FF2B5EF4-FFF2-40B4-BE49-F238E27FC236}">
                <a16:creationId xmlns:a16="http://schemas.microsoft.com/office/drawing/2014/main" id="{4B546B3F-66EE-84E1-1740-0590C665F2E2}"/>
              </a:ext>
            </a:extLst>
          </p:cNvPr>
          <p:cNvSpPr txBox="1">
            <a:spLocks/>
          </p:cNvSpPr>
          <p:nvPr/>
        </p:nvSpPr>
        <p:spPr>
          <a:xfrm>
            <a:off x="-6358" y="-6721"/>
            <a:ext cx="3210560" cy="789041"/>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Introduction</a:t>
            </a:r>
            <a:endParaRPr lang="en-US" b="1" dirty="0">
              <a:solidFill>
                <a:schemeClr val="bg1"/>
              </a:solidFill>
              <a:latin typeface="+mj-lt"/>
              <a:ea typeface="+mj-ea"/>
              <a:cs typeface="+mj-cs"/>
            </a:endParaRPr>
          </a:p>
        </p:txBody>
      </p:sp>
    </p:spTree>
    <p:extLst>
      <p:ext uri="{BB962C8B-B14F-4D97-AF65-F5344CB8AC3E}">
        <p14:creationId xmlns:p14="http://schemas.microsoft.com/office/powerpoint/2010/main" val="3649825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097BE2B-C42C-A5C6-7EE3-58BBC7BB1436}"/>
              </a:ext>
            </a:extLst>
          </p:cNvPr>
          <p:cNvSpPr>
            <a:spLocks noGrp="1"/>
          </p:cNvSpPr>
          <p:nvPr>
            <p:ph type="subTitle" idx="1"/>
          </p:nvPr>
        </p:nvSpPr>
        <p:spPr>
          <a:xfrm>
            <a:off x="0" y="1022639"/>
            <a:ext cx="6329679" cy="5541539"/>
          </a:xfrm>
        </p:spPr>
        <p:txBody>
          <a:bodyPr vert="horz" lIns="91440" tIns="45720" rIns="91440" bIns="45720" rtlCol="0">
            <a:noAutofit/>
          </a:bodyPr>
          <a:lstStyle/>
          <a:p>
            <a:pPr marL="228600" indent="-228600" algn="just">
              <a:lnSpc>
                <a:spcPct val="110000"/>
              </a:lnSpc>
              <a:buFont typeface="Wingdings" panose="05000000000000000000" pitchFamily="2" charset="2"/>
              <a:buChar char="q"/>
            </a:pPr>
            <a:r>
              <a:rPr lang="en-US" dirty="0"/>
              <a:t>The launch pad is covered with water by the water deluge system during ignition to improve the effectiveness of the flame deflector.</a:t>
            </a:r>
          </a:p>
          <a:p>
            <a:pPr marL="228600" indent="-228600" algn="just">
              <a:lnSpc>
                <a:spcPct val="110000"/>
              </a:lnSpc>
              <a:buFont typeface="Wingdings" panose="05000000000000000000" pitchFamily="2" charset="2"/>
              <a:buChar char="q"/>
            </a:pPr>
            <a:r>
              <a:rPr lang="en-US" dirty="0"/>
              <a:t>The rapid flow of water extinguishes fire and cools the pad, protecting it from damage caused by the intense heat of the rocket engines.</a:t>
            </a:r>
          </a:p>
          <a:p>
            <a:pPr marL="228600" indent="-228600" algn="just">
              <a:lnSpc>
                <a:spcPct val="110000"/>
              </a:lnSpc>
              <a:buFont typeface="Wingdings" panose="05000000000000000000" pitchFamily="2" charset="2"/>
              <a:buChar char="q"/>
            </a:pPr>
            <a:r>
              <a:rPr lang="en-US" dirty="0"/>
              <a:t>Several factors affect the efficacy of the water deluge system, including the flow rate, the coverage area, and the pressure of the water. </a:t>
            </a:r>
          </a:p>
          <a:p>
            <a:pPr marL="228600" indent="-228600" algn="just">
              <a:lnSpc>
                <a:spcPct val="110000"/>
              </a:lnSpc>
              <a:buFont typeface="Wingdings" panose="05000000000000000000" pitchFamily="2" charset="2"/>
              <a:buChar char="q"/>
            </a:pPr>
            <a:r>
              <a:rPr lang="en-US" dirty="0"/>
              <a:t>In order to achieve optimal performance, careful design and engineering are essential.</a:t>
            </a:r>
          </a:p>
        </p:txBody>
      </p:sp>
      <p:pic>
        <p:nvPicPr>
          <p:cNvPr id="6" name="Picture 5" descr="A rocket launch with smoke and clouds&#10;&#10;Description automatically generated">
            <a:extLst>
              <a:ext uri="{FF2B5EF4-FFF2-40B4-BE49-F238E27FC236}">
                <a16:creationId xmlns:a16="http://schemas.microsoft.com/office/drawing/2014/main" id="{4017358D-EE6B-043D-2F51-9B06103D46B8}"/>
              </a:ext>
            </a:extLst>
          </p:cNvPr>
          <p:cNvPicPr>
            <a:picLocks noChangeAspect="1"/>
          </p:cNvPicPr>
          <p:nvPr/>
        </p:nvPicPr>
        <p:blipFill rotWithShape="1">
          <a:blip r:embed="rId2">
            <a:extLst>
              <a:ext uri="{28A0092B-C50C-407E-A947-70E740481C1C}">
                <a14:useLocalDpi xmlns:a14="http://schemas.microsoft.com/office/drawing/2010/main" val="0"/>
              </a:ext>
            </a:extLst>
          </a:blip>
          <a:srcRect l="9102" r="39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itle 1">
            <a:extLst>
              <a:ext uri="{FF2B5EF4-FFF2-40B4-BE49-F238E27FC236}">
                <a16:creationId xmlns:a16="http://schemas.microsoft.com/office/drawing/2014/main" id="{71F07C2D-D028-C86E-D8C4-C4D912B871B9}"/>
              </a:ext>
            </a:extLst>
          </p:cNvPr>
          <p:cNvSpPr txBox="1">
            <a:spLocks/>
          </p:cNvSpPr>
          <p:nvPr/>
        </p:nvSpPr>
        <p:spPr>
          <a:xfrm>
            <a:off x="-6358" y="-6722"/>
            <a:ext cx="2720493" cy="737341"/>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Continue…</a:t>
            </a:r>
            <a:endParaRPr lang="en-US" b="1" dirty="0">
              <a:solidFill>
                <a:schemeClr val="bg1"/>
              </a:solidFill>
              <a:latin typeface="+mj-lt"/>
              <a:ea typeface="+mj-ea"/>
              <a:cs typeface="+mj-cs"/>
            </a:endParaRPr>
          </a:p>
        </p:txBody>
      </p:sp>
    </p:spTree>
    <p:extLst>
      <p:ext uri="{BB962C8B-B14F-4D97-AF65-F5344CB8AC3E}">
        <p14:creationId xmlns:p14="http://schemas.microsoft.com/office/powerpoint/2010/main" val="162089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B9BE4F-CA4C-374F-62B7-442ACCA69467}"/>
              </a:ext>
            </a:extLst>
          </p:cNvPr>
          <p:cNvSpPr>
            <a:spLocks noGrp="1"/>
          </p:cNvSpPr>
          <p:nvPr>
            <p:ph idx="1"/>
          </p:nvPr>
        </p:nvSpPr>
        <p:spPr>
          <a:xfrm>
            <a:off x="111760" y="853440"/>
            <a:ext cx="5984240" cy="5628639"/>
          </a:xfrm>
        </p:spPr>
        <p:txBody>
          <a:bodyPr>
            <a:noAutofit/>
          </a:bodyPr>
          <a:lstStyle/>
          <a:p>
            <a:pPr algn="just">
              <a:buFont typeface="Wingdings" panose="05000000000000000000" pitchFamily="2" charset="2"/>
              <a:buChar char="q"/>
            </a:pPr>
            <a:r>
              <a:rPr lang="en-US" dirty="0"/>
              <a:t>   Continuous research and development efforts are focused on optimizing the performance of the Flame Deflector Water Deluge System. </a:t>
            </a:r>
          </a:p>
          <a:p>
            <a:pPr algn="just">
              <a:buFont typeface="Wingdings" panose="05000000000000000000" pitchFamily="2" charset="2"/>
              <a:buChar char="q"/>
            </a:pPr>
            <a:r>
              <a:rPr lang="en-US" dirty="0"/>
              <a:t>Innovations in materials, nozzle design, and water delivery mechanisms are being explored to further enhance launch safety and minimize environmental impact.</a:t>
            </a:r>
          </a:p>
          <a:p>
            <a:pPr algn="just">
              <a:buFont typeface="Wingdings" panose="05000000000000000000" pitchFamily="2" charset="2"/>
              <a:buChar char="q"/>
            </a:pPr>
            <a:r>
              <a:rPr lang="en-US" dirty="0"/>
              <a:t>  The Flame Deflector Water Deluge System stands as a cornerstone of launch safety, providing vital protection against the extreme conditions of liftoff. </a:t>
            </a:r>
          </a:p>
          <a:p>
            <a:pPr algn="just">
              <a:buFont typeface="Wingdings" panose="05000000000000000000" pitchFamily="2" charset="2"/>
              <a:buChar char="q"/>
            </a:pPr>
            <a:r>
              <a:rPr lang="en-US" dirty="0"/>
              <a:t>Through ongoing advancements and meticulous maintenance, this system ensures the safeguarding of critical infrastructure and the success of space missions.</a:t>
            </a:r>
          </a:p>
        </p:txBody>
      </p:sp>
      <p:pic>
        <p:nvPicPr>
          <p:cNvPr id="5" name="Picture 4" descr="A rocket launching from a launch pad&#10;&#10;Description automatically generated">
            <a:extLst>
              <a:ext uri="{FF2B5EF4-FFF2-40B4-BE49-F238E27FC236}">
                <a16:creationId xmlns:a16="http://schemas.microsoft.com/office/drawing/2014/main" id="{3151679E-A491-3EDF-C9E0-F634E36A97F4}"/>
              </a:ext>
            </a:extLst>
          </p:cNvPr>
          <p:cNvPicPr>
            <a:picLocks noChangeAspect="1"/>
          </p:cNvPicPr>
          <p:nvPr/>
        </p:nvPicPr>
        <p:blipFill rotWithShape="1">
          <a:blip r:embed="rId2">
            <a:extLst>
              <a:ext uri="{28A0092B-C50C-407E-A947-70E740481C1C}">
                <a14:useLocalDpi xmlns:a14="http://schemas.microsoft.com/office/drawing/2010/main" val="0"/>
              </a:ext>
            </a:extLst>
          </a:blip>
          <a:srcRect l="14175" r="3691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itle 1">
            <a:extLst>
              <a:ext uri="{FF2B5EF4-FFF2-40B4-BE49-F238E27FC236}">
                <a16:creationId xmlns:a16="http://schemas.microsoft.com/office/drawing/2014/main" id="{7C82AEE6-92BB-84EC-7380-A2EC6B6E07FA}"/>
              </a:ext>
            </a:extLst>
          </p:cNvPr>
          <p:cNvSpPr txBox="1">
            <a:spLocks/>
          </p:cNvSpPr>
          <p:nvPr/>
        </p:nvSpPr>
        <p:spPr>
          <a:xfrm>
            <a:off x="-6358" y="-6722"/>
            <a:ext cx="2720493" cy="737341"/>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Continue…</a:t>
            </a:r>
            <a:endParaRPr lang="en-US" b="1" dirty="0">
              <a:solidFill>
                <a:schemeClr val="bg1"/>
              </a:solidFill>
              <a:latin typeface="+mj-lt"/>
              <a:ea typeface="+mj-ea"/>
              <a:cs typeface="+mj-cs"/>
            </a:endParaRPr>
          </a:p>
        </p:txBody>
      </p:sp>
      <p:sp>
        <p:nvSpPr>
          <p:cNvPr id="2" name="Slide Number Placeholder 1">
            <a:extLst>
              <a:ext uri="{FF2B5EF4-FFF2-40B4-BE49-F238E27FC236}">
                <a16:creationId xmlns:a16="http://schemas.microsoft.com/office/drawing/2014/main" id="{738EF593-E62E-FBE9-AC2F-D7501A516CA7}"/>
              </a:ext>
            </a:extLst>
          </p:cNvPr>
          <p:cNvSpPr>
            <a:spLocks noGrp="1"/>
          </p:cNvSpPr>
          <p:nvPr>
            <p:ph type="sldNum" sz="quarter" idx="12"/>
          </p:nvPr>
        </p:nvSpPr>
        <p:spPr>
          <a:xfrm>
            <a:off x="9445752" y="6499597"/>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6</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73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3A10F67-B7B1-0773-7101-76F89987BB38}"/>
              </a:ext>
            </a:extLst>
          </p:cNvPr>
          <p:cNvSpPr>
            <a:spLocks noGrp="1"/>
          </p:cNvSpPr>
          <p:nvPr>
            <p:ph idx="1"/>
          </p:nvPr>
        </p:nvSpPr>
        <p:spPr>
          <a:xfrm>
            <a:off x="341954" y="810915"/>
            <a:ext cx="6447859" cy="6124354"/>
          </a:xfrm>
        </p:spPr>
        <p:txBody>
          <a:bodyPr anchor="t">
            <a:normAutofit/>
          </a:bodyPr>
          <a:lstStyle/>
          <a:p>
            <a:pPr algn="just">
              <a:buFont typeface="Wingdings" panose="05000000000000000000" pitchFamily="2" charset="2"/>
              <a:buChar char="q"/>
            </a:pPr>
            <a:r>
              <a:rPr lang="en-US" dirty="0"/>
              <a:t> The flame deflector serves as a barrier between the rocket engines and the launch pad. </a:t>
            </a:r>
          </a:p>
          <a:p>
            <a:pPr algn="just">
              <a:buFont typeface="Wingdings" panose="05000000000000000000" pitchFamily="2" charset="2"/>
              <a:buChar char="q"/>
            </a:pPr>
            <a:r>
              <a:rPr lang="en-US" dirty="0"/>
              <a:t>It redirects the exhaust plume away from critical infrastructure, protecting the pad from intense heat and debris.</a:t>
            </a:r>
          </a:p>
          <a:p>
            <a:pPr algn="just">
              <a:buFont typeface="Wingdings" panose="05000000000000000000" pitchFamily="2" charset="2"/>
              <a:buChar char="q"/>
            </a:pPr>
            <a:r>
              <a:rPr lang="en-US" dirty="0"/>
              <a:t> The integration of flame deflector water deluge systems into existing launch pad infrastructure presents engineering and logistical challenges.</a:t>
            </a:r>
          </a:p>
          <a:p>
            <a:pPr algn="just">
              <a:buFont typeface="Wingdings" panose="05000000000000000000" pitchFamily="2" charset="2"/>
              <a:buChar char="q"/>
            </a:pPr>
            <a:r>
              <a:rPr lang="en-US" dirty="0"/>
              <a:t> Overcoming these hurdles requires collaboration and innovative solutions.</a:t>
            </a:r>
          </a:p>
          <a:p>
            <a:pPr algn="just">
              <a:buFont typeface="Wingdings" panose="05000000000000000000" pitchFamily="2" charset="2"/>
              <a:buChar char="q"/>
            </a:pPr>
            <a:r>
              <a:rPr lang="en-US" dirty="0"/>
              <a:t> </a:t>
            </a:r>
            <a:r>
              <a:rPr lang="en-US" dirty="0">
                <a:latin typeface="Times New Roman" panose="02020603050405020304" pitchFamily="18" charset="0"/>
                <a:cs typeface="Times New Roman" panose="02020603050405020304" pitchFamily="18" charset="0"/>
              </a:rPr>
              <a:t>The water deluge mechanism involves releasing a large volume of water onto the flame deflector during rocket engine ignition. </a:t>
            </a:r>
          </a:p>
          <a:p>
            <a:pPr algn="just">
              <a:buFont typeface="Wingdings" panose="05000000000000000000" pitchFamily="2" charset="2"/>
              <a:buChar char="q"/>
            </a:pPr>
            <a:r>
              <a:rPr lang="en-US" dirty="0"/>
              <a:t> R</a:t>
            </a:r>
            <a:r>
              <a:rPr lang="en-US" dirty="0">
                <a:latin typeface="Times New Roman" panose="02020603050405020304" pitchFamily="18" charset="0"/>
                <a:cs typeface="Times New Roman" panose="02020603050405020304" pitchFamily="18" charset="0"/>
              </a:rPr>
              <a:t>apidly absorbs heat and creates a barrier between the exhaust plume and the launch pad, preventing damage.</a:t>
            </a:r>
          </a:p>
        </p:txBody>
      </p:sp>
      <p:grpSp>
        <p:nvGrpSpPr>
          <p:cNvPr id="24" name="Group 23">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5" name="Rectangle 24">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B14206FA-A422-E407-8CC7-CFD88E811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693" y="902355"/>
            <a:ext cx="5219307" cy="5053289"/>
          </a:xfrm>
          <a:prstGeom prst="rect">
            <a:avLst/>
          </a:prstGeom>
        </p:spPr>
      </p:pic>
      <p:sp>
        <p:nvSpPr>
          <p:cNvPr id="3" name="Title 1">
            <a:extLst>
              <a:ext uri="{FF2B5EF4-FFF2-40B4-BE49-F238E27FC236}">
                <a16:creationId xmlns:a16="http://schemas.microsoft.com/office/drawing/2014/main" id="{4DB40488-8D00-E27D-F21B-175BA18EA16F}"/>
              </a:ext>
            </a:extLst>
          </p:cNvPr>
          <p:cNvSpPr txBox="1">
            <a:spLocks/>
          </p:cNvSpPr>
          <p:nvPr/>
        </p:nvSpPr>
        <p:spPr>
          <a:xfrm>
            <a:off x="-6358" y="-6721"/>
            <a:ext cx="2720493" cy="683632"/>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Continue…</a:t>
            </a:r>
            <a:endParaRPr lang="en-US" b="1" dirty="0">
              <a:solidFill>
                <a:schemeClr val="bg1"/>
              </a:solidFill>
              <a:latin typeface="+mj-lt"/>
              <a:ea typeface="+mj-ea"/>
              <a:cs typeface="+mj-cs"/>
            </a:endParaRPr>
          </a:p>
        </p:txBody>
      </p:sp>
      <p:sp>
        <p:nvSpPr>
          <p:cNvPr id="2" name="Slide Number Placeholder 1">
            <a:extLst>
              <a:ext uri="{FF2B5EF4-FFF2-40B4-BE49-F238E27FC236}">
                <a16:creationId xmlns:a16="http://schemas.microsoft.com/office/drawing/2014/main" id="{87E2E60A-4CDA-4C55-D1A4-1F6F6562C387}"/>
              </a:ext>
            </a:extLst>
          </p:cNvPr>
          <p:cNvSpPr>
            <a:spLocks noGrp="1"/>
          </p:cNvSpPr>
          <p:nvPr>
            <p:ph type="sldNum" sz="quarter" idx="12"/>
          </p:nvPr>
        </p:nvSpPr>
        <p:spPr>
          <a:xfrm>
            <a:off x="9448800" y="6372593"/>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7</a:t>
            </a:fld>
            <a:endParaRPr lang="en-US" sz="1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12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AF19BC-FA53-24B1-40F6-9DB6271FEB8A}"/>
              </a:ext>
            </a:extLst>
          </p:cNvPr>
          <p:cNvSpPr txBox="1">
            <a:spLocks/>
          </p:cNvSpPr>
          <p:nvPr/>
        </p:nvSpPr>
        <p:spPr>
          <a:xfrm>
            <a:off x="0" y="0"/>
            <a:ext cx="2720493" cy="683632"/>
          </a:xfrm>
          <a:prstGeom prst="rect">
            <a:avLst/>
          </a:prstGeom>
          <a:solidFill>
            <a:schemeClr val="tx2"/>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solidFill>
                  <a:schemeClr val="bg1"/>
                </a:solidFill>
                <a:latin typeface="Times New Roman" panose="02020603050405020304" pitchFamily="18" charset="0"/>
                <a:ea typeface="+mj-ea"/>
                <a:cs typeface="Times New Roman" panose="02020603050405020304" pitchFamily="18" charset="0"/>
              </a:rPr>
              <a:t>Motivation</a:t>
            </a:r>
            <a:endParaRPr lang="en-US" b="1" dirty="0">
              <a:solidFill>
                <a:schemeClr val="bg1"/>
              </a:solidFill>
              <a:latin typeface="+mj-lt"/>
              <a:ea typeface="+mj-ea"/>
              <a:cs typeface="+mj-cs"/>
            </a:endParaRPr>
          </a:p>
        </p:txBody>
      </p:sp>
      <p:pic>
        <p:nvPicPr>
          <p:cNvPr id="5" name="Content Placeholder 4" descr="A rocket launch diagram with text and words&#10;&#10;Description automatically generated with medium confidence">
            <a:extLst>
              <a:ext uri="{FF2B5EF4-FFF2-40B4-BE49-F238E27FC236}">
                <a16:creationId xmlns:a16="http://schemas.microsoft.com/office/drawing/2014/main" id="{185D8AB5-D4B5-54E7-EE93-72C171BD9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240" y="364007"/>
            <a:ext cx="8603489" cy="6129986"/>
          </a:xfrm>
          <a:prstGeom prst="rect">
            <a:avLst/>
          </a:prstGeom>
        </p:spPr>
      </p:pic>
      <p:sp>
        <p:nvSpPr>
          <p:cNvPr id="2" name="Slide Number Placeholder 1">
            <a:extLst>
              <a:ext uri="{FF2B5EF4-FFF2-40B4-BE49-F238E27FC236}">
                <a16:creationId xmlns:a16="http://schemas.microsoft.com/office/drawing/2014/main" id="{47323AF6-BAA8-5343-E0CF-DE930B385CEB}"/>
              </a:ext>
            </a:extLst>
          </p:cNvPr>
          <p:cNvSpPr>
            <a:spLocks noGrp="1"/>
          </p:cNvSpPr>
          <p:nvPr>
            <p:ph type="sldNum" sz="quarter" idx="12"/>
          </p:nvPr>
        </p:nvSpPr>
        <p:spPr>
          <a:xfrm>
            <a:off x="9448800" y="6492875"/>
            <a:ext cx="2743200" cy="365125"/>
          </a:xfrm>
        </p:spPr>
        <p:txBody>
          <a:bodyPr/>
          <a:lstStyle/>
          <a:p>
            <a:fld id="{5B58483D-29E8-4B86-A854-CC8F0FFA071F}" type="slidenum">
              <a:rPr lang="en-US" sz="1600" b="1" smtClean="0">
                <a:solidFill>
                  <a:srgbClr val="FF0000"/>
                </a:solidFill>
                <a:latin typeface="Times New Roman" panose="02020603050405020304" pitchFamily="18" charset="0"/>
                <a:cs typeface="Times New Roman" panose="02020603050405020304" pitchFamily="18" charset="0"/>
              </a:rPr>
              <a:t>8</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456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1BB0A-61B1-8F65-39EB-9603C85D83CD}"/>
              </a:ext>
            </a:extLst>
          </p:cNvPr>
          <p:cNvSpPr/>
          <p:nvPr/>
        </p:nvSpPr>
        <p:spPr>
          <a:xfrm>
            <a:off x="0" y="23563"/>
            <a:ext cx="3551663" cy="44783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Literature Review</a:t>
            </a:r>
            <a:endParaRPr kumimoji="0" lang="en-PK" sz="32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3">
            <a:extLst>
              <a:ext uri="{FF2B5EF4-FFF2-40B4-BE49-F238E27FC236}">
                <a16:creationId xmlns:a16="http://schemas.microsoft.com/office/drawing/2014/main" id="{BB67C851-E525-C7A6-B5D5-BDD97460F49D}"/>
              </a:ext>
            </a:extLst>
          </p:cNvPr>
          <p:cNvGraphicFramePr>
            <a:graphicFrameLocks noGrp="1"/>
          </p:cNvGraphicFramePr>
          <p:nvPr>
            <p:extLst>
              <p:ext uri="{D42A27DB-BD31-4B8C-83A1-F6EECF244321}">
                <p14:modId xmlns:p14="http://schemas.microsoft.com/office/powerpoint/2010/main" val="2006161525"/>
              </p:ext>
            </p:extLst>
          </p:nvPr>
        </p:nvGraphicFramePr>
        <p:xfrm>
          <a:off x="0" y="471397"/>
          <a:ext cx="12192000" cy="6363040"/>
        </p:xfrm>
        <a:graphic>
          <a:graphicData uri="http://schemas.openxmlformats.org/drawingml/2006/table">
            <a:tbl>
              <a:tblPr firstRow="1" bandRow="1">
                <a:tableStyleId>{5C22544A-7EE6-4342-B048-85BDC9FD1C3A}</a:tableStyleId>
              </a:tblPr>
              <a:tblGrid>
                <a:gridCol w="2364907">
                  <a:extLst>
                    <a:ext uri="{9D8B030D-6E8A-4147-A177-3AD203B41FA5}">
                      <a16:colId xmlns:a16="http://schemas.microsoft.com/office/drawing/2014/main" val="459322520"/>
                    </a:ext>
                  </a:extLst>
                </a:gridCol>
                <a:gridCol w="9827093">
                  <a:extLst>
                    <a:ext uri="{9D8B030D-6E8A-4147-A177-3AD203B41FA5}">
                      <a16:colId xmlns:a16="http://schemas.microsoft.com/office/drawing/2014/main" val="2968573618"/>
                    </a:ext>
                  </a:extLst>
                </a:gridCol>
              </a:tblGrid>
              <a:tr h="517827">
                <a:tc>
                  <a:txBody>
                    <a:bodyPr/>
                    <a:lstStyle/>
                    <a:p>
                      <a:pPr marL="0" algn="ctr" defTabSz="914400" rtl="0" eaLnBrk="1" latinLnBrk="0" hangingPunct="1"/>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Literature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ysClr val="windowText" lastClr="000000"/>
                          </a:solidFill>
                          <a:latin typeface="Times New Roman" panose="02020603050405020304" pitchFamily="18" charset="0"/>
                          <a:ea typeface="+mn-ea"/>
                          <a:cs typeface="Times New Roman" panose="02020603050405020304" pitchFamily="18" charset="0"/>
                        </a:rPr>
                        <a:t>Comments/Findings/ 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1483466"/>
                  </a:ext>
                </a:extLst>
              </a:tr>
              <a:tr h="21252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Times New Roman" panose="02020603050405020304" pitchFamily="18" charset="0"/>
                          <a:ea typeface="+mn-ea"/>
                          <a:cs typeface="Times New Roman" panose="02020603050405020304" pitchFamily="18" charset="0"/>
                        </a:rPr>
                        <a:t>Jiang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Times New Roman" panose="02020603050405020304" pitchFamily="18" charset="0"/>
                          <a:ea typeface="+mn-ea"/>
                          <a:cs typeface="Times New Roman" panose="02020603050405020304" pitchFamily="18" charset="0"/>
                        </a:rPr>
                        <a:t>(2010)</a:t>
                      </a:r>
                      <a:endParaRPr lang="en-US" sz="16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Numerically investigated, the cooling effect of water injection on a high-temperature supersonic jet using a mixture multiphase model and vaporization mechanism.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cooling effect increased with the amount of water injected and decreased with the speed of the jet.</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cooling effect was found to be more pronounced at low Mach numbers, the water injection is an effective way of cooling a supersonic jet.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9872594"/>
                  </a:ext>
                </a:extLst>
              </a:tr>
              <a:tr h="17109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Sachdev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(2010) </a:t>
                      </a:r>
                      <a:endParaRPr lang="en-US" sz="1600" b="0" kern="1200" dirty="0">
                        <a:solidFill>
                          <a:schemeClr val="bg1"/>
                        </a:solidFill>
                        <a:latin typeface="Times New Roman" panose="02020603050405020304" pitchFamily="18" charset="0"/>
                        <a:ea typeface="+mn-ea"/>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Examine the cooling spray nozzles by employing a method which combines the Eulerian formulation and the gas-phase equations.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This method allows for the simulation of cooling spray nozzles at different pressures and flow rates. </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It can help identify optimal spray nozzle designs and pressures for maximum efficiency.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261690"/>
                  </a:ext>
                </a:extLst>
              </a:tr>
              <a:tr h="2008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Vu et 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Times New Roman" panose="02020603050405020304" pitchFamily="18" charset="0"/>
                          <a:ea typeface="+mn-ea"/>
                          <a:cs typeface="Times New Roman" panose="02020603050405020304" pitchFamily="18" charset="0"/>
                        </a:rPr>
                        <a:t>(2013) </a:t>
                      </a:r>
                      <a:endParaRPr lang="en-US" sz="1600" b="0" dirty="0">
                        <a:solidFill>
                          <a:schemeClr val="bg1"/>
                        </a:solidFill>
                        <a:latin typeface="Times New Roman" panose="02020603050405020304" pitchFamily="18" charset="0"/>
                        <a:cs typeface="Times New Roman" panose="02020603050405020304" pitchFamily="18"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indent="0" algn="just" defTabSz="914400" rtl="0" eaLnBrk="1" latinLnBrk="0" hangingPunct="1">
                        <a:lnSpc>
                          <a:spcPct val="150000"/>
                        </a:lnSpc>
                        <a:spcAft>
                          <a:spcPts val="0"/>
                        </a:spcAft>
                        <a:buFont typeface="Wingdings" panose="05000000000000000000" pitchFamily="2" charset="2"/>
                        <a:buNone/>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Numerical investigation performed to simulate the water injection from the flame deflector and its interaction with supersonic rocket exhaust from a heavy-lift launch vehicle using a Eulerian dispersed phase model (EDP).</a:t>
                      </a:r>
                    </a:p>
                    <a:p>
                      <a:pPr marL="285750" indent="-285750" algn="just" defTabSz="914400" rtl="0" eaLnBrk="1" latinLnBrk="0" hangingPunct="1">
                        <a:lnSpc>
                          <a:spcPct val="150000"/>
                        </a:lnSpc>
                        <a:spcAft>
                          <a:spcPts val="0"/>
                        </a:spcAft>
                        <a:buFont typeface="Wingdings" panose="05000000000000000000" pitchFamily="2" charset="2"/>
                        <a:buChar char="Ø"/>
                      </a:pPr>
                      <a:r>
                        <a:rPr lang="en-US" sz="1600" b="0" i="0" kern="1200" dirty="0">
                          <a:solidFill>
                            <a:sysClr val="windowText" lastClr="000000"/>
                          </a:solidFill>
                          <a:effectLst/>
                          <a:latin typeface="Times New Roman" panose="02020603050405020304" pitchFamily="18" charset="0"/>
                          <a:ea typeface="+mn-ea"/>
                          <a:cs typeface="Times New Roman" panose="02020603050405020304" pitchFamily="18" charset="0"/>
                        </a:rPr>
                        <a:t>The simulation results showed a decrease in the exhaust velocity and an increase in pressure.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3648642"/>
                  </a:ext>
                </a:extLst>
              </a:tr>
            </a:tbl>
          </a:graphicData>
        </a:graphic>
      </p:graphicFrame>
      <p:sp>
        <p:nvSpPr>
          <p:cNvPr id="2" name="Slide Number Placeholder 1">
            <a:extLst>
              <a:ext uri="{FF2B5EF4-FFF2-40B4-BE49-F238E27FC236}">
                <a16:creationId xmlns:a16="http://schemas.microsoft.com/office/drawing/2014/main" id="{BD4FDE8D-6FCA-663A-947C-A552AE2A6F7F}"/>
              </a:ext>
            </a:extLst>
          </p:cNvPr>
          <p:cNvSpPr>
            <a:spLocks noGrp="1"/>
          </p:cNvSpPr>
          <p:nvPr>
            <p:ph type="sldNum" sz="quarter" idx="12"/>
          </p:nvPr>
        </p:nvSpPr>
        <p:spPr>
          <a:xfrm>
            <a:off x="9448800" y="6469312"/>
            <a:ext cx="2743200" cy="365125"/>
          </a:xfrm>
        </p:spPr>
        <p:txBody>
          <a:bodyPr/>
          <a:lstStyle/>
          <a:p>
            <a:fld id="{49B69B9B-FAF5-4CE5-A0B1-06C29800CDD9}" type="slidenum">
              <a:rPr lang="en-US" sz="1600" b="1" smtClean="0">
                <a:solidFill>
                  <a:srgbClr val="FF0000"/>
                </a:solidFill>
                <a:latin typeface="Times New Roman" panose="02020603050405020304" pitchFamily="18" charset="0"/>
                <a:cs typeface="Times New Roman" panose="02020603050405020304" pitchFamily="18" charset="0"/>
              </a:rPr>
              <a:t>9</a:t>
            </a:fld>
            <a:endParaRPr 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30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3482</TotalTime>
  <Words>5306</Words>
  <Application>Microsoft Office PowerPoint</Application>
  <PresentationFormat>Widescreen</PresentationFormat>
  <Paragraphs>503</Paragraphs>
  <Slides>39</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39</vt:i4>
      </vt:variant>
    </vt:vector>
  </HeadingPairs>
  <TitlesOfParts>
    <vt:vector size="51" baseType="lpstr">
      <vt:lpstr>Aptos</vt:lpstr>
      <vt:lpstr>Arial</vt:lpstr>
      <vt:lpstr>Calibri</vt:lpstr>
      <vt:lpstr>Calibri Light</vt:lpstr>
      <vt:lpstr>Cambria Math</vt:lpstr>
      <vt:lpstr>Gill Sans MT</vt:lpstr>
      <vt:lpstr>Times New Roman</vt:lpstr>
      <vt:lpstr>Wingdings</vt:lpstr>
      <vt:lpstr>Office Theme</vt:lpstr>
      <vt:lpstr>Gallery</vt:lpstr>
      <vt:lpstr>1_Office Theme</vt:lpstr>
      <vt:lpstr>2_Office Theme</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Aim and Objectives </vt:lpstr>
      <vt:lpstr>Fig.1 Methodology Flow Chart </vt:lpstr>
      <vt:lpstr>PowerPoint Presentation</vt:lpstr>
      <vt:lpstr>Pressure-Implicit Splitting of Operations (PISO) algorithm </vt:lpstr>
      <vt:lpstr>Governing Equations</vt:lpstr>
      <vt:lpstr>Governing Equations</vt:lpstr>
      <vt:lpstr>PowerPoint Presentation</vt:lpstr>
      <vt:lpstr>PowerPoint Presentation</vt:lpstr>
      <vt:lpstr>PowerPoint Presentation</vt:lpstr>
      <vt:lpstr>PowerPoint Presentation</vt:lpstr>
      <vt:lpstr>Tools will be used in the present study</vt:lpstr>
      <vt:lpstr>Work Plan</vt:lpstr>
      <vt:lpstr>References </vt:lpstr>
      <vt:lpstr>References </vt:lpstr>
      <vt:lpstr>References </vt:lpstr>
      <vt:lpstr>References </vt:lpstr>
      <vt:lpstr>References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Iftikhar Ahmed Bhutto</dc:creator>
  <cp:lastModifiedBy>Iftikhar Ahmed Bhutto</cp:lastModifiedBy>
  <cp:revision>137</cp:revision>
  <dcterms:created xsi:type="dcterms:W3CDTF">2024-03-16T16:19:29Z</dcterms:created>
  <dcterms:modified xsi:type="dcterms:W3CDTF">2024-04-30T06:55:17Z</dcterms:modified>
</cp:coreProperties>
</file>